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22"/>
  </p:notesMasterIdLst>
  <p:handoutMasterIdLst>
    <p:handoutMasterId r:id="rId23"/>
  </p:handoutMasterIdLst>
  <p:sldIdLst>
    <p:sldId id="913" r:id="rId3"/>
    <p:sldId id="963" r:id="rId4"/>
    <p:sldId id="964" r:id="rId5"/>
    <p:sldId id="965" r:id="rId6"/>
    <p:sldId id="967" r:id="rId7"/>
    <p:sldId id="462" r:id="rId8"/>
    <p:sldId id="969" r:id="rId9"/>
    <p:sldId id="466" r:id="rId10"/>
    <p:sldId id="968" r:id="rId11"/>
    <p:sldId id="970" r:id="rId12"/>
    <p:sldId id="979" r:id="rId13"/>
    <p:sldId id="976" r:id="rId14"/>
    <p:sldId id="975" r:id="rId15"/>
    <p:sldId id="977" r:id="rId16"/>
    <p:sldId id="957" r:id="rId17"/>
    <p:sldId id="960" r:id="rId18"/>
    <p:sldId id="972" r:id="rId19"/>
    <p:sldId id="974" r:id="rId20"/>
    <p:sldId id="973" r:id="rId21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Unicode MS" pitchFamily="34" charset="-128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Unicode MS" pitchFamily="34" charset="-128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Unicode MS" pitchFamily="34" charset="-128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Unicode MS" pitchFamily="34" charset="-128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Unicode MS" pitchFamily="34" charset="-128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Unicode MS" pitchFamily="34" charset="-128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Unicode MS" pitchFamily="34" charset="-128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Unicode MS" pitchFamily="34" charset="-128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Unicode MS" pitchFamily="34" charset="-128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5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FF3300"/>
    <a:srgbClr val="00FFCC"/>
    <a:srgbClr val="009999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98" autoAdjust="0"/>
    <p:restoredTop sz="78304" autoAdjust="0"/>
  </p:normalViewPr>
  <p:slideViewPr>
    <p:cSldViewPr snapToGrid="0">
      <p:cViewPr varScale="1">
        <p:scale>
          <a:sx n="54" d="100"/>
          <a:sy n="54" d="100"/>
        </p:scale>
        <p:origin x="168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04"/>
    </p:cViewPr>
  </p:sorterViewPr>
  <p:notesViewPr>
    <p:cSldViewPr snapToGrid="0">
      <p:cViewPr>
        <p:scale>
          <a:sx n="66" d="100"/>
          <a:sy n="66" d="100"/>
        </p:scale>
        <p:origin x="-2280" y="516"/>
      </p:cViewPr>
      <p:guideLst>
        <p:guide orient="horz" pos="3025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5313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0" tIns="48294" rIns="96590" bIns="48294" numCol="1" anchor="t" anchorCtr="0" compatLnSpc="1">
            <a:prstTxWarp prst="textNoShape">
              <a:avLst/>
            </a:prstTxWarp>
          </a:bodyPr>
          <a:lstStyle>
            <a:lvl1pPr defTabSz="966548">
              <a:defRPr sz="12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0678" y="0"/>
            <a:ext cx="3211513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0" tIns="48294" rIns="96590" bIns="48294" numCol="1" anchor="t" anchorCtr="0" compatLnSpc="1">
            <a:prstTxWarp prst="textNoShape">
              <a:avLst/>
            </a:prstTxWarp>
          </a:bodyPr>
          <a:lstStyle>
            <a:lvl1pPr algn="r" defTabSz="966548">
              <a:defRPr sz="12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42413"/>
            <a:ext cx="3135313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0" tIns="48294" rIns="96590" bIns="48294" numCol="1" anchor="b" anchorCtr="0" compatLnSpc="1">
            <a:prstTxWarp prst="textNoShape">
              <a:avLst/>
            </a:prstTxWarp>
          </a:bodyPr>
          <a:lstStyle>
            <a:lvl1pPr defTabSz="966548">
              <a:defRPr sz="12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0678" y="9142413"/>
            <a:ext cx="3211513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0" tIns="48294" rIns="96590" bIns="48294" numCol="1" anchor="b" anchorCtr="0" compatLnSpc="1">
            <a:prstTxWarp prst="textNoShape">
              <a:avLst/>
            </a:prstTxWarp>
          </a:bodyPr>
          <a:lstStyle>
            <a:lvl1pPr algn="r" defTabSz="966548">
              <a:defRPr sz="1200" b="0">
                <a:latin typeface="Times New Roman" pitchFamily="18" charset="0"/>
              </a:defRPr>
            </a:lvl1pPr>
          </a:lstStyle>
          <a:p>
            <a:fld id="{9141E3DF-7646-4175-91F3-C4A79ECB3F8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875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3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941" tIns="50972" rIns="101941" bIns="50972" numCol="1" anchor="t" anchorCtr="0" compatLnSpc="1">
            <a:prstTxWarp prst="textNoShape">
              <a:avLst/>
            </a:prstTxWarp>
          </a:bodyPr>
          <a:lstStyle>
            <a:lvl1pPr defTabSz="1020510">
              <a:defRPr sz="14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5" y="3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941" tIns="50972" rIns="101941" bIns="50972" numCol="1" anchor="t" anchorCtr="0" compatLnSpc="1">
            <a:prstTxWarp prst="textNoShape">
              <a:avLst/>
            </a:prstTxWarp>
          </a:bodyPr>
          <a:lstStyle>
            <a:lvl1pPr algn="r" defTabSz="1020510">
              <a:defRPr sz="14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2188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6" y="4560891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941" tIns="50972" rIns="101941" bIns="5097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7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941" tIns="50972" rIns="101941" bIns="50972" numCol="1" anchor="b" anchorCtr="0" compatLnSpc="1">
            <a:prstTxWarp prst="textNoShape">
              <a:avLst/>
            </a:prstTxWarp>
          </a:bodyPr>
          <a:lstStyle>
            <a:lvl1pPr defTabSz="1020510">
              <a:defRPr sz="14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5" y="9121777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941" tIns="50972" rIns="101941" bIns="50972" numCol="1" anchor="b" anchorCtr="0" compatLnSpc="1">
            <a:prstTxWarp prst="textNoShape">
              <a:avLst/>
            </a:prstTxWarp>
          </a:bodyPr>
          <a:lstStyle>
            <a:lvl1pPr algn="r" defTabSz="1020510">
              <a:defRPr sz="1400" b="0">
                <a:latin typeface="Times New Roman" pitchFamily="18" charset="0"/>
              </a:defRPr>
            </a:lvl1pPr>
          </a:lstStyle>
          <a:p>
            <a:fld id="{8CADC92C-5FC0-400D-B7CA-685405403B8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2878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9A9776-7AEF-4894-ADE5-F8ACBDAE7A0C}" type="slidenum">
              <a:rPr lang="en-US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926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6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ADC92C-5FC0-400D-B7CA-685405403B82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3369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ADC92C-5FC0-400D-B7CA-685405403B82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6374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8D8641-491C-4AA6-B85A-3840FC9D25E9}" type="slidenum">
              <a:rPr lang="en-US">
                <a:solidFill>
                  <a:prstClr val="black"/>
                </a:solidFill>
              </a:rPr>
              <a:pPr/>
              <a:t>15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924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4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D28806-A500-4488-9C8B-53CAF53495E3}" type="slidenum">
              <a:rPr lang="en-US">
                <a:solidFill>
                  <a:prstClr val="black"/>
                </a:solidFill>
              </a:rPr>
              <a:pPr/>
              <a:t>16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926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6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Princess Sumaya University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4241 - Digital Logic Design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en-US"/>
              <a:t>Dr. Bassam Kahhaleh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C28BE7-622C-460B-8D9A-51F36D307FE2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789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264679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ADC92C-5FC0-400D-B7CA-685405403B82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64708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Princess Sumaya University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4241 - Digital Logic Design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en-US"/>
              <a:t>Dr. Bassam Kahhaleh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98CC66-BAD6-4BB4-A8C1-01CCA1639712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791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114765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9A9776-7AEF-4894-ADE5-F8ACBDAE7A0C}" type="slidenum">
              <a:rPr lang="en-US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926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6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6983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9A9776-7AEF-4894-ADE5-F8ACBDAE7A0C}" type="slidenum">
              <a:rPr lang="en-US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926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6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79997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9A9776-7AEF-4894-ADE5-F8ACBDAE7A0C}" type="slidenum">
              <a:rPr lang="en-US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926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6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9024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9A9776-7AEF-4894-ADE5-F8ACBDAE7A0C}" type="slidenum">
              <a:rPr lang="en-US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926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6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36805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7FE7EE-1134-4CAE-8174-85CA02A025A6}" type="slidenum">
              <a:rPr lang="en-US"/>
              <a:pPr/>
              <a:t>6</a:t>
            </a:fld>
            <a:endParaRPr lang="en-US"/>
          </a:p>
        </p:txBody>
      </p:sp>
      <p:sp>
        <p:nvSpPr>
          <p:cNvPr id="951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1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102051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87A092A-6A73-4240-80D5-F75F4AB5A122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102051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70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0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387583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AB76B4-A198-43D7-B8C8-8BE79792EE11}" type="slidenum">
              <a:rPr lang="en-US"/>
              <a:pPr/>
              <a:t>8</a:t>
            </a:fld>
            <a:endParaRPr lang="en-US"/>
          </a:p>
        </p:txBody>
      </p:sp>
      <p:sp>
        <p:nvSpPr>
          <p:cNvPr id="959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9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102051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87A092A-6A73-4240-80D5-F75F4AB5A122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102051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70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0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626106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266113" y="6515100"/>
            <a:ext cx="877887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>
                <a:solidFill>
                  <a:srgbClr val="000000"/>
                </a:solidFill>
              </a:rPr>
              <a:t> </a:t>
            </a:r>
            <a:fld id="{EDD5626F-7D5E-4EDC-AF0A-737046A3BC3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71290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5442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0927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5963" y="0"/>
            <a:ext cx="7772400" cy="10207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719138" y="1314450"/>
            <a:ext cx="7772400" cy="502761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2849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5963" y="0"/>
            <a:ext cx="7772400" cy="10207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19138" y="1314450"/>
            <a:ext cx="3810000" cy="50276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1538" y="1314450"/>
            <a:ext cx="3810000" cy="50276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129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7.xml"/><Relationship Id="rId4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Line 57"/>
          <p:cNvSpPr>
            <a:spLocks noChangeShapeType="1"/>
          </p:cNvSpPr>
          <p:nvPr userDrawn="1"/>
        </p:nvSpPr>
        <p:spPr bwMode="auto">
          <a:xfrm>
            <a:off x="581025" y="1173163"/>
            <a:ext cx="8015288" cy="0"/>
          </a:xfrm>
          <a:prstGeom prst="line">
            <a:avLst/>
          </a:prstGeom>
          <a:noFill/>
          <a:ln w="76200">
            <a:solidFill>
              <a:srgbClr val="3333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82" name="Rectangle 58"/>
          <p:cNvSpPr>
            <a:spLocks noGrp="1" noChangeArrowheads="1"/>
          </p:cNvSpPr>
          <p:nvPr>
            <p:ph type="title"/>
          </p:nvPr>
        </p:nvSpPr>
        <p:spPr bwMode="auto">
          <a:xfrm>
            <a:off x="715963" y="0"/>
            <a:ext cx="7772400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83" name="Rectangle 59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9138" y="1314450"/>
            <a:ext cx="7772400" cy="502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333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333FF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333FF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333FF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333FF"/>
          </a:solidFill>
          <a:latin typeface="Arial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333FF"/>
          </a:solidFill>
          <a:latin typeface="Arial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333FF"/>
          </a:solidFill>
          <a:latin typeface="Arial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333FF"/>
          </a:solidFill>
          <a:latin typeface="Arial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333FF"/>
          </a:solidFill>
          <a:latin typeface="Arial" pitchFamily="34" charset="0"/>
        </a:defRPr>
      </a:lvl9pPr>
    </p:titleStyle>
    <p:bodyStyle>
      <a:lvl1pPr marL="288925" indent="-288925" algn="l" rtl="0" eaLnBrk="0" fontAlgn="base" hangingPunct="0">
        <a:spcBef>
          <a:spcPct val="20000"/>
        </a:spcBef>
        <a:spcAft>
          <a:spcPct val="0"/>
        </a:spcAft>
        <a:buClr>
          <a:srgbClr val="3333FF"/>
        </a:buClr>
        <a:buFont typeface="Wingdings" pitchFamily="2" charset="2"/>
        <a:buChar char="§"/>
        <a:defRPr sz="3200" b="1">
          <a:solidFill>
            <a:schemeClr val="tx1"/>
          </a:solidFill>
          <a:latin typeface="+mj-lt"/>
          <a:ea typeface="+mn-ea"/>
          <a:cs typeface="+mn-cs"/>
        </a:defRPr>
      </a:lvl1pPr>
      <a:lvl2pPr marL="692150" indent="-234950" algn="l" rtl="0" eaLnBrk="0" fontAlgn="base" hangingPunct="0">
        <a:spcBef>
          <a:spcPct val="20000"/>
        </a:spcBef>
        <a:spcAft>
          <a:spcPct val="0"/>
        </a:spcAft>
        <a:buClr>
          <a:srgbClr val="3333FF"/>
        </a:buClr>
        <a:buChar char="•"/>
        <a:defRPr sz="2800" b="1">
          <a:solidFill>
            <a:schemeClr val="tx1"/>
          </a:solidFill>
          <a:latin typeface="+mj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3333FF"/>
        </a:buClr>
        <a:buFont typeface="Wingdings" pitchFamily="2" charset="2"/>
        <a:buChar char="§"/>
        <a:defRPr sz="2400" b="1">
          <a:solidFill>
            <a:schemeClr val="tx1"/>
          </a:solidFill>
          <a:latin typeface="+mj-lt"/>
        </a:defRPr>
      </a:lvl3pPr>
      <a:lvl4pPr marL="1544638" indent="-173038" algn="l" rtl="0" eaLnBrk="0" fontAlgn="base" hangingPunct="0">
        <a:spcBef>
          <a:spcPct val="20000"/>
        </a:spcBef>
        <a:spcAft>
          <a:spcPct val="0"/>
        </a:spcAft>
        <a:buClr>
          <a:srgbClr val="3333FF"/>
        </a:buClr>
        <a:buChar char="•"/>
        <a:defRPr sz="2000" b="1">
          <a:solidFill>
            <a:schemeClr val="tx1"/>
          </a:solidFill>
          <a:latin typeface="+mj-lt"/>
        </a:defRPr>
      </a:lvl4pPr>
      <a:lvl5pPr marL="2006600" indent="-177800" algn="l" rtl="0" eaLnBrk="0" fontAlgn="base" hangingPunct="0">
        <a:spcBef>
          <a:spcPct val="20000"/>
        </a:spcBef>
        <a:spcAft>
          <a:spcPct val="0"/>
        </a:spcAft>
        <a:buClr>
          <a:srgbClr val="3333FF"/>
        </a:buClr>
        <a:buFont typeface="Wingdings" pitchFamily="2" charset="2"/>
        <a:buChar char="§"/>
        <a:defRPr sz="2000" b="1">
          <a:solidFill>
            <a:schemeClr val="tx1"/>
          </a:solidFill>
          <a:latin typeface="+mj-lt"/>
        </a:defRPr>
      </a:lvl5pPr>
      <a:lvl6pPr marL="2463800" indent="-177800" algn="l" rtl="0" eaLnBrk="0" fontAlgn="base" hangingPunct="0">
        <a:spcBef>
          <a:spcPct val="20000"/>
        </a:spcBef>
        <a:spcAft>
          <a:spcPct val="0"/>
        </a:spcAft>
        <a:buClr>
          <a:srgbClr val="3333FF"/>
        </a:buClr>
        <a:buFont typeface="Wingdings" pitchFamily="2" charset="2"/>
        <a:buChar char="§"/>
        <a:defRPr sz="2000" b="1">
          <a:solidFill>
            <a:schemeClr val="tx1"/>
          </a:solidFill>
          <a:latin typeface="+mn-lt"/>
        </a:defRPr>
      </a:lvl6pPr>
      <a:lvl7pPr marL="2921000" indent="-177800" algn="l" rtl="0" eaLnBrk="0" fontAlgn="base" hangingPunct="0">
        <a:spcBef>
          <a:spcPct val="20000"/>
        </a:spcBef>
        <a:spcAft>
          <a:spcPct val="0"/>
        </a:spcAft>
        <a:buClr>
          <a:srgbClr val="3333FF"/>
        </a:buClr>
        <a:buFont typeface="Wingdings" pitchFamily="2" charset="2"/>
        <a:buChar char="§"/>
        <a:defRPr sz="2000" b="1">
          <a:solidFill>
            <a:schemeClr val="tx1"/>
          </a:solidFill>
          <a:latin typeface="+mn-lt"/>
        </a:defRPr>
      </a:lvl7pPr>
      <a:lvl8pPr marL="3378200" indent="-177800" algn="l" rtl="0" eaLnBrk="0" fontAlgn="base" hangingPunct="0">
        <a:spcBef>
          <a:spcPct val="20000"/>
        </a:spcBef>
        <a:spcAft>
          <a:spcPct val="0"/>
        </a:spcAft>
        <a:buClr>
          <a:srgbClr val="3333FF"/>
        </a:buClr>
        <a:buFont typeface="Wingdings" pitchFamily="2" charset="2"/>
        <a:buChar char="§"/>
        <a:defRPr sz="2000" b="1">
          <a:solidFill>
            <a:schemeClr val="tx1"/>
          </a:solidFill>
          <a:latin typeface="+mn-lt"/>
        </a:defRPr>
      </a:lvl8pPr>
      <a:lvl9pPr marL="3835400" indent="-177800" algn="l" rtl="0" eaLnBrk="0" fontAlgn="base" hangingPunct="0">
        <a:spcBef>
          <a:spcPct val="20000"/>
        </a:spcBef>
        <a:spcAft>
          <a:spcPct val="0"/>
        </a:spcAft>
        <a:buClr>
          <a:srgbClr val="3333FF"/>
        </a:buClr>
        <a:buFont typeface="Wingdings" pitchFamily="2" charset="2"/>
        <a:buChar char="§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" name="Text Box 55"/>
          <p:cNvSpPr txBox="1">
            <a:spLocks noChangeArrowheads="1"/>
          </p:cNvSpPr>
          <p:nvPr userDrawn="1"/>
        </p:nvSpPr>
        <p:spPr bwMode="auto">
          <a:xfrm>
            <a:off x="696913" y="6338888"/>
            <a:ext cx="2728912" cy="519112"/>
          </a:xfrm>
          <a:prstGeom prst="rect">
            <a:avLst/>
          </a:prstGeom>
          <a:noFill/>
          <a:ln w="1588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None/>
            </a:pPr>
            <a:endParaRPr lang="en-US" sz="2800">
              <a:solidFill>
                <a:srgbClr val="3333CC"/>
              </a:solidFill>
              <a:latin typeface="Times New Roman" pitchFamily="18" charset="0"/>
            </a:endParaRPr>
          </a:p>
        </p:txBody>
      </p:sp>
      <p:sp>
        <p:nvSpPr>
          <p:cNvPr id="1081" name="Line 57"/>
          <p:cNvSpPr>
            <a:spLocks noChangeShapeType="1"/>
          </p:cNvSpPr>
          <p:nvPr userDrawn="1"/>
        </p:nvSpPr>
        <p:spPr bwMode="auto">
          <a:xfrm>
            <a:off x="581025" y="1173163"/>
            <a:ext cx="8015288" cy="0"/>
          </a:xfrm>
          <a:prstGeom prst="line">
            <a:avLst/>
          </a:prstGeom>
          <a:noFill/>
          <a:ln w="76200">
            <a:solidFill>
              <a:srgbClr val="3333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2800" b="0">
              <a:solidFill>
                <a:srgbClr val="000000"/>
              </a:solidFill>
            </a:endParaRPr>
          </a:p>
        </p:txBody>
      </p:sp>
      <p:sp>
        <p:nvSpPr>
          <p:cNvPr id="1082" name="Rectangle 58"/>
          <p:cNvSpPr>
            <a:spLocks noGrp="1" noChangeArrowheads="1"/>
          </p:cNvSpPr>
          <p:nvPr>
            <p:ph type="title"/>
          </p:nvPr>
        </p:nvSpPr>
        <p:spPr bwMode="auto">
          <a:xfrm>
            <a:off x="715963" y="0"/>
            <a:ext cx="7772400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83" name="Rectangle 59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9138" y="1314450"/>
            <a:ext cx="7772400" cy="502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</a:t>
            </a:r>
            <a:r>
              <a:rPr lang="en-US" dirty="0" err="1" smtClean="0"/>
              <a:t>levelar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64403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8" r:id="rId3"/>
    <p:sldLayoutId id="2147483674" r:id="rId4"/>
    <p:sldLayoutId id="2147483675" r:id="rId5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" pitchFamily="34" charset="0"/>
        </a:defRPr>
      </a:lvl9pPr>
    </p:titleStyle>
    <p:bodyStyle>
      <a:lvl1pPr marL="288925" indent="-288925" algn="l" rtl="0" eaLnBrk="0" fontAlgn="base" hangingPunct="0">
        <a:spcBef>
          <a:spcPct val="20000"/>
        </a:spcBef>
        <a:spcAft>
          <a:spcPct val="0"/>
        </a:spcAft>
        <a:buClr>
          <a:srgbClr val="3333FF"/>
        </a:buClr>
        <a:buFont typeface="Wingdings" pitchFamily="2" charset="2"/>
        <a:buChar char="§"/>
        <a:defRPr sz="3200" b="1">
          <a:solidFill>
            <a:schemeClr val="tx1"/>
          </a:solidFill>
          <a:latin typeface="+mj-lt"/>
          <a:ea typeface="+mn-ea"/>
          <a:cs typeface="+mn-cs"/>
        </a:defRPr>
      </a:lvl1pPr>
      <a:lvl2pPr marL="692150" indent="-234950" algn="l" rtl="0" eaLnBrk="0" fontAlgn="base" hangingPunct="0">
        <a:spcBef>
          <a:spcPct val="20000"/>
        </a:spcBef>
        <a:spcAft>
          <a:spcPct val="0"/>
        </a:spcAft>
        <a:buClr>
          <a:srgbClr val="3333FF"/>
        </a:buClr>
        <a:buChar char="•"/>
        <a:defRPr sz="2800" b="1">
          <a:solidFill>
            <a:schemeClr val="tx1"/>
          </a:solidFill>
          <a:latin typeface="+mj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3333FF"/>
        </a:buClr>
        <a:buFont typeface="Wingdings" pitchFamily="2" charset="2"/>
        <a:buChar char="§"/>
        <a:defRPr sz="2400" b="1">
          <a:solidFill>
            <a:schemeClr val="tx1"/>
          </a:solidFill>
          <a:latin typeface="+mj-lt"/>
        </a:defRPr>
      </a:lvl3pPr>
      <a:lvl4pPr marL="1544638" indent="-173038" algn="l" rtl="0" eaLnBrk="0" fontAlgn="base" hangingPunct="0">
        <a:spcBef>
          <a:spcPct val="20000"/>
        </a:spcBef>
        <a:spcAft>
          <a:spcPct val="0"/>
        </a:spcAft>
        <a:buClr>
          <a:srgbClr val="3333FF"/>
        </a:buClr>
        <a:buChar char="•"/>
        <a:defRPr sz="2000" b="1">
          <a:solidFill>
            <a:schemeClr val="tx1"/>
          </a:solidFill>
          <a:latin typeface="+mj-lt"/>
        </a:defRPr>
      </a:lvl4pPr>
      <a:lvl5pPr marL="2006600" indent="-177800" algn="l" rtl="0" eaLnBrk="0" fontAlgn="base" hangingPunct="0">
        <a:spcBef>
          <a:spcPct val="20000"/>
        </a:spcBef>
        <a:spcAft>
          <a:spcPct val="0"/>
        </a:spcAft>
        <a:buClr>
          <a:srgbClr val="3333FF"/>
        </a:buClr>
        <a:buFont typeface="Wingdings" pitchFamily="2" charset="2"/>
        <a:buChar char="§"/>
        <a:defRPr sz="2000" b="1">
          <a:solidFill>
            <a:schemeClr val="tx1"/>
          </a:solidFill>
          <a:latin typeface="+mj-lt"/>
        </a:defRPr>
      </a:lvl5pPr>
      <a:lvl6pPr marL="2463800" indent="-177800" algn="l" rtl="0" eaLnBrk="0" fontAlgn="base" hangingPunct="0">
        <a:spcBef>
          <a:spcPct val="20000"/>
        </a:spcBef>
        <a:spcAft>
          <a:spcPct val="0"/>
        </a:spcAft>
        <a:buClr>
          <a:srgbClr val="3333FF"/>
        </a:buClr>
        <a:buFont typeface="Wingdings" pitchFamily="2" charset="2"/>
        <a:buChar char="§"/>
        <a:defRPr sz="2000" b="1">
          <a:solidFill>
            <a:schemeClr val="tx1"/>
          </a:solidFill>
          <a:latin typeface="+mn-lt"/>
        </a:defRPr>
      </a:lvl6pPr>
      <a:lvl7pPr marL="2921000" indent="-177800" algn="l" rtl="0" eaLnBrk="0" fontAlgn="base" hangingPunct="0">
        <a:spcBef>
          <a:spcPct val="20000"/>
        </a:spcBef>
        <a:spcAft>
          <a:spcPct val="0"/>
        </a:spcAft>
        <a:buClr>
          <a:srgbClr val="3333FF"/>
        </a:buClr>
        <a:buFont typeface="Wingdings" pitchFamily="2" charset="2"/>
        <a:buChar char="§"/>
        <a:defRPr sz="2000" b="1">
          <a:solidFill>
            <a:schemeClr val="tx1"/>
          </a:solidFill>
          <a:latin typeface="+mn-lt"/>
        </a:defRPr>
      </a:lvl7pPr>
      <a:lvl8pPr marL="3378200" indent="-177800" algn="l" rtl="0" eaLnBrk="0" fontAlgn="base" hangingPunct="0">
        <a:spcBef>
          <a:spcPct val="20000"/>
        </a:spcBef>
        <a:spcAft>
          <a:spcPct val="0"/>
        </a:spcAft>
        <a:buClr>
          <a:srgbClr val="3333FF"/>
        </a:buClr>
        <a:buFont typeface="Wingdings" pitchFamily="2" charset="2"/>
        <a:buChar char="§"/>
        <a:defRPr sz="2000" b="1">
          <a:solidFill>
            <a:schemeClr val="tx1"/>
          </a:solidFill>
          <a:latin typeface="+mn-lt"/>
        </a:defRPr>
      </a:lvl8pPr>
      <a:lvl9pPr marL="3835400" indent="-177800" algn="l" rtl="0" eaLnBrk="0" fontAlgn="base" hangingPunct="0">
        <a:spcBef>
          <a:spcPct val="20000"/>
        </a:spcBef>
        <a:spcAft>
          <a:spcPct val="0"/>
        </a:spcAft>
        <a:buClr>
          <a:srgbClr val="3333FF"/>
        </a:buClr>
        <a:buFont typeface="Wingdings" pitchFamily="2" charset="2"/>
        <a:buChar char="§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5698" name="Rectangle 2"/>
          <p:cNvSpPr>
            <a:spLocks noGrp="1" noChangeArrowheads="1"/>
          </p:cNvSpPr>
          <p:nvPr>
            <p:ph type="title"/>
          </p:nvPr>
        </p:nvSpPr>
        <p:spPr>
          <a:xfrm>
            <a:off x="940254" y="2122098"/>
            <a:ext cx="7772400" cy="3115996"/>
          </a:xfrm>
        </p:spPr>
        <p:txBody>
          <a:bodyPr/>
          <a:lstStyle/>
          <a:p>
            <a:r>
              <a:rPr lang="en-US" sz="6000" dirty="0" smtClean="0"/>
              <a:t>Sequential </a:t>
            </a:r>
            <a:r>
              <a:rPr lang="en-US" sz="6000" dirty="0"/>
              <a:t>Circuits</a:t>
            </a:r>
          </a:p>
        </p:txBody>
      </p:sp>
    </p:spTree>
    <p:extLst>
      <p:ext uri="{BB962C8B-B14F-4D97-AF65-F5344CB8AC3E}">
        <p14:creationId xmlns:p14="http://schemas.microsoft.com/office/powerpoint/2010/main" val="12895939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Flip-Flop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0" dirty="0"/>
              <a:t>Latches </a:t>
            </a:r>
            <a:r>
              <a:rPr lang="en-GB" sz="2800" b="0" dirty="0" smtClean="0"/>
              <a:t>are </a:t>
            </a:r>
            <a:r>
              <a:rPr lang="en-GB" sz="2800" b="0" dirty="0"/>
              <a:t>a synchronous, </a:t>
            </a:r>
            <a:r>
              <a:rPr lang="en-GB" sz="2800" b="0" dirty="0" smtClean="0"/>
              <a:t>which means that </a:t>
            </a:r>
            <a:r>
              <a:rPr lang="en-GB" sz="2800" b="0" dirty="0"/>
              <a:t>the output </a:t>
            </a:r>
            <a:r>
              <a:rPr lang="en-GB" sz="2800" b="0" dirty="0" smtClean="0"/>
              <a:t>changes very soon after the input </a:t>
            </a:r>
            <a:r>
              <a:rPr lang="en-GB" sz="2800" b="0" dirty="0"/>
              <a:t>changes. Most </a:t>
            </a:r>
            <a:r>
              <a:rPr lang="en-GB" sz="2800" b="0" dirty="0" smtClean="0"/>
              <a:t>computers today</a:t>
            </a:r>
            <a:r>
              <a:rPr lang="en-GB" sz="2800" b="0" dirty="0"/>
              <a:t>, on the other hand, are synchronous, which means that the outputs of all the sequential circuits </a:t>
            </a:r>
            <a:r>
              <a:rPr lang="en-GB" sz="2800" b="0" dirty="0" smtClean="0"/>
              <a:t>change simultaneously </a:t>
            </a:r>
            <a:r>
              <a:rPr lang="en-GB" sz="2800" b="0" dirty="0"/>
              <a:t>to the rhythm of a global clock signal.  </a:t>
            </a:r>
          </a:p>
          <a:p>
            <a:r>
              <a:rPr lang="en-GB" sz="2800" b="0" dirty="0"/>
              <a:t>A flip-flop is a synchronous version of the latch. </a:t>
            </a:r>
          </a:p>
        </p:txBody>
      </p:sp>
    </p:spTree>
    <p:extLst>
      <p:ext uri="{BB962C8B-B14F-4D97-AF65-F5344CB8AC3E}">
        <p14:creationId xmlns:p14="http://schemas.microsoft.com/office/powerpoint/2010/main" val="11399506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Latches vs. Flip Flops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Latches </a:t>
            </a:r>
            <a:r>
              <a:rPr lang="en-US" altLang="en-US" dirty="0"/>
              <a:t>are flip-flops for which the timing of the output changes are not controlled.</a:t>
            </a:r>
          </a:p>
          <a:p>
            <a:r>
              <a:rPr lang="en-US" altLang="en-US" dirty="0"/>
              <a:t>For a latch, the output responds immediately to changes on the input lines. </a:t>
            </a:r>
            <a:r>
              <a:rPr lang="en-US" altLang="en-US" dirty="0" err="1"/>
              <a:t>i.e</a:t>
            </a:r>
            <a:r>
              <a:rPr lang="en-US" altLang="en-US" dirty="0"/>
              <a:t> the timing of output changes are not controlled.</a:t>
            </a:r>
          </a:p>
          <a:p>
            <a:r>
              <a:rPr lang="en-US" altLang="en-US" dirty="0"/>
              <a:t>A flip-flop is designed to change its output at the edge of a controlling clock signal.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953458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Flip-Flop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0" dirty="0" smtClean="0"/>
              <a:t>A </a:t>
            </a:r>
            <a:r>
              <a:rPr lang="en-GB" sz="2800" b="0" dirty="0"/>
              <a:t>flip-flop circuit can be constructed from two NAND gates or two NOR gates</a:t>
            </a:r>
            <a:r>
              <a:rPr lang="en-GB" sz="2800" b="0" dirty="0" smtClean="0"/>
              <a:t>. </a:t>
            </a:r>
            <a:r>
              <a:rPr lang="en-GB" sz="2800" b="0" dirty="0"/>
              <a:t>Each flip-flop has two outputs, Q and Q′, and two inputs, set and reset. This type of flip-flop is referred </a:t>
            </a:r>
            <a:r>
              <a:rPr lang="en-GB" sz="2800" b="0" dirty="0" smtClean="0"/>
              <a:t>to as </a:t>
            </a:r>
            <a:r>
              <a:rPr lang="en-GB" sz="2800" b="0" dirty="0"/>
              <a:t>an SR flip-flop or SR </a:t>
            </a:r>
            <a:r>
              <a:rPr lang="en-GB" sz="2800" b="0" dirty="0" smtClean="0"/>
              <a:t>latch</a:t>
            </a:r>
            <a:r>
              <a:rPr lang="en-GB" sz="2800" b="0" dirty="0"/>
              <a:t>. The </a:t>
            </a:r>
            <a:r>
              <a:rPr lang="en-GB" sz="2800" b="0" dirty="0" smtClean="0"/>
              <a:t>flip-flop </a:t>
            </a:r>
            <a:r>
              <a:rPr lang="en-GB" sz="2800" b="0" dirty="0"/>
              <a:t>in </a:t>
            </a:r>
            <a:r>
              <a:rPr lang="en-GB" sz="2800" b="0" dirty="0" smtClean="0"/>
              <a:t>has two </a:t>
            </a:r>
            <a:r>
              <a:rPr lang="en-GB" sz="2800" b="0" dirty="0"/>
              <a:t>useful states. When Q=1 and Q′=0, it is in the set </a:t>
            </a:r>
            <a:r>
              <a:rPr lang="en-GB" sz="2800" b="0" dirty="0" smtClean="0"/>
              <a:t>state (or </a:t>
            </a:r>
            <a:r>
              <a:rPr lang="en-GB" sz="2800" b="0" dirty="0"/>
              <a:t>1 -state). When Q =0 an d Q′=1, it is in the clear state (or 0 -state). </a:t>
            </a:r>
            <a:endParaRPr lang="en-GB" sz="2800" b="0" dirty="0" smtClean="0"/>
          </a:p>
        </p:txBody>
      </p:sp>
    </p:spTree>
    <p:extLst>
      <p:ext uri="{BB962C8B-B14F-4D97-AF65-F5344CB8AC3E}">
        <p14:creationId xmlns:p14="http://schemas.microsoft.com/office/powerpoint/2010/main" val="5423127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Flip-Flop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0" dirty="0" smtClean="0"/>
              <a:t>The outputs </a:t>
            </a:r>
            <a:r>
              <a:rPr lang="en-GB" sz="2800" b="0" dirty="0"/>
              <a:t>Q  </a:t>
            </a:r>
            <a:r>
              <a:rPr lang="en-GB" sz="2800" b="0" dirty="0" smtClean="0"/>
              <a:t>and </a:t>
            </a:r>
            <a:r>
              <a:rPr lang="en-GB" sz="2800" b="0" dirty="0"/>
              <a:t>Q′ are complements </a:t>
            </a:r>
            <a:r>
              <a:rPr lang="en-GB" sz="2800" b="0" dirty="0" smtClean="0"/>
              <a:t>of each other </a:t>
            </a:r>
            <a:r>
              <a:rPr lang="en-GB" sz="2800" b="0" dirty="0"/>
              <a:t>and are referred to as the normal and complement outputs, respectively. </a:t>
            </a:r>
            <a:r>
              <a:rPr lang="en-GB" sz="2800" b="0" dirty="0" smtClean="0"/>
              <a:t>The binary </a:t>
            </a:r>
            <a:r>
              <a:rPr lang="en-GB" sz="2800" b="0" dirty="0"/>
              <a:t>state of the flip-flop is taken </a:t>
            </a:r>
            <a:r>
              <a:rPr lang="en-GB" sz="2800" b="0" dirty="0" smtClean="0"/>
              <a:t>to be </a:t>
            </a:r>
            <a:r>
              <a:rPr lang="en-GB" sz="2800" b="0" dirty="0"/>
              <a:t>the value of the normal output. </a:t>
            </a:r>
          </a:p>
        </p:txBody>
      </p:sp>
    </p:spTree>
    <p:extLst>
      <p:ext uri="{BB962C8B-B14F-4D97-AF65-F5344CB8AC3E}">
        <p14:creationId xmlns:p14="http://schemas.microsoft.com/office/powerpoint/2010/main" val="42210641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 Flip-Flop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0" dirty="0" smtClean="0"/>
              <a:t>If D input is </a:t>
            </a:r>
            <a:r>
              <a:rPr lang="en-GB" sz="2800" b="0" dirty="0"/>
              <a:t>1, the flip-flop is switched to </a:t>
            </a:r>
            <a:r>
              <a:rPr lang="en-GB" sz="2800" b="0" dirty="0" smtClean="0"/>
              <a:t>the </a:t>
            </a:r>
            <a:r>
              <a:rPr lang="en-GB" sz="2800" b="0" dirty="0"/>
              <a:t>set state (unless it was already set). If </a:t>
            </a:r>
            <a:r>
              <a:rPr lang="en-GB" sz="2800" b="0" dirty="0" smtClean="0"/>
              <a:t>it is </a:t>
            </a:r>
            <a:r>
              <a:rPr lang="en-GB" sz="2800" b="0" dirty="0"/>
              <a:t>0, the flip-flop switches </a:t>
            </a:r>
            <a:r>
              <a:rPr lang="en-GB" sz="2800" b="0" dirty="0" smtClean="0"/>
              <a:t>to the clear state. </a:t>
            </a:r>
            <a:endParaRPr lang="en-GB" sz="2800" b="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3916" y="2957400"/>
            <a:ext cx="3837953" cy="178877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8095" y="2957400"/>
            <a:ext cx="2621362" cy="2621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78945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J-K Flip-flop</a:t>
            </a:r>
          </a:p>
        </p:txBody>
      </p:sp>
      <p:sp>
        <p:nvSpPr>
          <p:cNvPr id="860163" name="Rectangle 3"/>
          <p:cNvSpPr>
            <a:spLocks noGrp="1" noChangeArrowheads="1"/>
          </p:cNvSpPr>
          <p:nvPr>
            <p:ph idx="1"/>
          </p:nvPr>
        </p:nvSpPr>
        <p:spPr>
          <a:xfrm>
            <a:off x="719138" y="1314450"/>
            <a:ext cx="4718325" cy="5027613"/>
          </a:xfrm>
        </p:spPr>
        <p:txBody>
          <a:bodyPr/>
          <a:lstStyle/>
          <a:p>
            <a:r>
              <a:rPr lang="en-US" sz="2800" dirty="0">
                <a:latin typeface="Arial" pitchFamily="34" charset="0"/>
              </a:rPr>
              <a:t>Behavior </a:t>
            </a:r>
            <a:r>
              <a:rPr lang="en-US" sz="2800" dirty="0" smtClean="0">
                <a:latin typeface="Arial" pitchFamily="34" charset="0"/>
              </a:rPr>
              <a:t>of JK flip-flop:</a:t>
            </a:r>
            <a:endParaRPr lang="en-US" sz="2800" dirty="0">
              <a:solidFill>
                <a:schemeClr val="accent2"/>
              </a:solidFill>
              <a:latin typeface="Arial" pitchFamily="34" charset="0"/>
            </a:endParaRPr>
          </a:p>
          <a:p>
            <a:pPr lvl="1"/>
            <a:r>
              <a:rPr lang="en-US" sz="2400" dirty="0">
                <a:latin typeface="Arial" pitchFamily="34" charset="0"/>
              </a:rPr>
              <a:t>Same as S-R flip-flop with J analogous to S and K analogous to R</a:t>
            </a:r>
          </a:p>
          <a:p>
            <a:pPr lvl="1"/>
            <a:r>
              <a:rPr lang="en-US" sz="2400" u="sng" dirty="0">
                <a:latin typeface="Arial" pitchFamily="34" charset="0"/>
              </a:rPr>
              <a:t>Except</a:t>
            </a:r>
            <a:r>
              <a:rPr lang="en-US" sz="2400" dirty="0">
                <a:latin typeface="Arial" pitchFamily="34" charset="0"/>
              </a:rPr>
              <a:t> that </a:t>
            </a:r>
            <a:r>
              <a:rPr lang="en-US" sz="2400" dirty="0">
                <a:solidFill>
                  <a:srgbClr val="3333FF"/>
                </a:solidFill>
                <a:latin typeface="Arial" pitchFamily="34" charset="0"/>
              </a:rPr>
              <a:t>J = K = 1 is allowed</a:t>
            </a:r>
            <a:r>
              <a:rPr lang="en-US" sz="2400" dirty="0">
                <a:latin typeface="Arial" pitchFamily="34" charset="0"/>
              </a:rPr>
              <a:t>, and</a:t>
            </a:r>
          </a:p>
          <a:p>
            <a:pPr lvl="1"/>
            <a:r>
              <a:rPr lang="en-US" sz="2400" dirty="0">
                <a:latin typeface="Arial" pitchFamily="34" charset="0"/>
              </a:rPr>
              <a:t>For J = K = 1, the flip-flop changes to the </a:t>
            </a:r>
            <a:r>
              <a:rPr lang="en-US" sz="2400" i="1" dirty="0">
                <a:solidFill>
                  <a:srgbClr val="3333FF"/>
                </a:solidFill>
                <a:latin typeface="Arial" pitchFamily="34" charset="0"/>
              </a:rPr>
              <a:t>opposite state </a:t>
            </a:r>
            <a:r>
              <a:rPr lang="en-US" sz="2400" dirty="0">
                <a:latin typeface="Arial" pitchFamily="34" charset="0"/>
              </a:rPr>
              <a:t>(toggle</a:t>
            </a:r>
            <a:r>
              <a:rPr lang="en-US" sz="2400" dirty="0" smtClean="0">
                <a:latin typeface="Arial" pitchFamily="34" charset="0"/>
              </a:rPr>
              <a:t>)</a:t>
            </a:r>
          </a:p>
          <a:p>
            <a:r>
              <a:rPr lang="en-US" dirty="0" smtClean="0">
                <a:latin typeface="Arial" pitchFamily="34" charset="0"/>
              </a:rPr>
              <a:t>Behavior described by the </a:t>
            </a:r>
            <a:r>
              <a:rPr lang="en-US" dirty="0" smtClean="0">
                <a:solidFill>
                  <a:schemeClr val="accent2"/>
                </a:solidFill>
                <a:latin typeface="Arial" pitchFamily="34" charset="0"/>
              </a:rPr>
              <a:t>characteristic table </a:t>
            </a:r>
            <a:r>
              <a:rPr lang="en-US" sz="2800" dirty="0" smtClean="0">
                <a:latin typeface="Arial" pitchFamily="34" charset="0"/>
              </a:rPr>
              <a:t>(function table):</a:t>
            </a:r>
            <a:endParaRPr lang="en-US" dirty="0" smtClean="0">
              <a:latin typeface="Arial" pitchFamily="34" charset="0"/>
            </a:endParaRPr>
          </a:p>
          <a:p>
            <a:endParaRPr lang="en-US" dirty="0">
              <a:latin typeface="Arial" pitchFamily="34" charset="0"/>
            </a:endParaRPr>
          </a:p>
        </p:txBody>
      </p:sp>
      <p:grpSp>
        <p:nvGrpSpPr>
          <p:cNvPr id="860177" name="Group 17"/>
          <p:cNvGrpSpPr>
            <a:grpSpLocks/>
          </p:cNvGrpSpPr>
          <p:nvPr/>
        </p:nvGrpSpPr>
        <p:grpSpPr bwMode="auto">
          <a:xfrm>
            <a:off x="6103773" y="1354497"/>
            <a:ext cx="2230437" cy="2395537"/>
            <a:chOff x="3905" y="2451"/>
            <a:chExt cx="1405" cy="1509"/>
          </a:xfrm>
        </p:grpSpPr>
        <p:grpSp>
          <p:nvGrpSpPr>
            <p:cNvPr id="860168" name="Group 8"/>
            <p:cNvGrpSpPr>
              <a:grpSpLocks/>
            </p:cNvGrpSpPr>
            <p:nvPr/>
          </p:nvGrpSpPr>
          <p:grpSpPr bwMode="auto">
            <a:xfrm>
              <a:off x="3905" y="2451"/>
              <a:ext cx="1405" cy="1509"/>
              <a:chOff x="3539" y="1207"/>
              <a:chExt cx="1405" cy="1509"/>
            </a:xfrm>
          </p:grpSpPr>
          <p:sp>
            <p:nvSpPr>
              <p:cNvPr id="860169" name="Freeform 9"/>
              <p:cNvSpPr>
                <a:spLocks noChangeAspect="1" noEditPoints="1"/>
              </p:cNvSpPr>
              <p:nvPr/>
            </p:nvSpPr>
            <p:spPr bwMode="auto">
              <a:xfrm>
                <a:off x="3539" y="1551"/>
                <a:ext cx="1405" cy="79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08" y="0"/>
                  </a:cxn>
                  <a:cxn ang="0">
                    <a:pos x="602" y="0"/>
                  </a:cxn>
                  <a:cxn ang="0">
                    <a:pos x="702" y="0"/>
                  </a:cxn>
                  <a:cxn ang="0">
                    <a:pos x="0" y="208"/>
                  </a:cxn>
                  <a:cxn ang="0">
                    <a:pos x="108" y="208"/>
                  </a:cxn>
                  <a:cxn ang="0">
                    <a:pos x="0" y="398"/>
                  </a:cxn>
                  <a:cxn ang="0">
                    <a:pos x="108" y="398"/>
                  </a:cxn>
                </a:cxnLst>
                <a:rect l="0" t="0" r="r" b="b"/>
                <a:pathLst>
                  <a:path w="702" h="398">
                    <a:moveTo>
                      <a:pt x="0" y="0"/>
                    </a:moveTo>
                    <a:lnTo>
                      <a:pt x="108" y="0"/>
                    </a:lnTo>
                    <a:moveTo>
                      <a:pt x="602" y="0"/>
                    </a:moveTo>
                    <a:lnTo>
                      <a:pt x="702" y="0"/>
                    </a:lnTo>
                    <a:moveTo>
                      <a:pt x="0" y="208"/>
                    </a:moveTo>
                    <a:lnTo>
                      <a:pt x="108" y="208"/>
                    </a:lnTo>
                    <a:moveTo>
                      <a:pt x="0" y="398"/>
                    </a:moveTo>
                    <a:lnTo>
                      <a:pt x="108" y="398"/>
                    </a:lnTo>
                  </a:path>
                </a:pathLst>
              </a:custGeom>
              <a:noFill/>
              <a:ln w="15875" cap="flat">
                <a:solidFill>
                  <a:srgbClr val="231F20"/>
                </a:solidFill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800" b="0">
                  <a:solidFill>
                    <a:srgbClr val="000000"/>
                  </a:solidFill>
                </a:endParaRPr>
              </a:p>
            </p:txBody>
          </p:sp>
          <p:sp>
            <p:nvSpPr>
              <p:cNvPr id="860170" name="Rectangle 10"/>
              <p:cNvSpPr>
                <a:spLocks noChangeAspect="1" noChangeArrowheads="1"/>
              </p:cNvSpPr>
              <p:nvPr/>
            </p:nvSpPr>
            <p:spPr bwMode="auto">
              <a:xfrm>
                <a:off x="3815" y="1401"/>
                <a:ext cx="87" cy="2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800" b="0">
                    <a:solidFill>
                      <a:srgbClr val="231F20"/>
                    </a:solidFill>
                    <a:latin typeface="TimesTen" pitchFamily="18" charset="0"/>
                  </a:rPr>
                  <a:t>J</a:t>
                </a:r>
                <a:endParaRPr lang="en-US" sz="4000" b="0" u="sng" baseline="-250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60171" name="Rectangle 11"/>
              <p:cNvSpPr>
                <a:spLocks noChangeAspect="1" noChangeArrowheads="1"/>
              </p:cNvSpPr>
              <p:nvPr/>
            </p:nvSpPr>
            <p:spPr bwMode="auto">
              <a:xfrm>
                <a:off x="4067" y="1823"/>
                <a:ext cx="149" cy="2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800" b="0">
                    <a:solidFill>
                      <a:srgbClr val="231F20"/>
                    </a:solidFill>
                    <a:latin typeface="TimesTen" pitchFamily="18" charset="0"/>
                  </a:rPr>
                  <a:t>C</a:t>
                </a:r>
                <a:endParaRPr lang="en-US" sz="4000" b="0" u="sng" baseline="-250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60172" name="Rectangle 12"/>
              <p:cNvSpPr>
                <a:spLocks noChangeAspect="1" noChangeArrowheads="1"/>
              </p:cNvSpPr>
              <p:nvPr/>
            </p:nvSpPr>
            <p:spPr bwMode="auto">
              <a:xfrm>
                <a:off x="3815" y="2198"/>
                <a:ext cx="162" cy="2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800" b="0">
                    <a:solidFill>
                      <a:srgbClr val="231F20"/>
                    </a:solidFill>
                    <a:latin typeface="TimesTen" pitchFamily="18" charset="0"/>
                  </a:rPr>
                  <a:t>K</a:t>
                </a:r>
                <a:endParaRPr lang="en-US" sz="4000" b="0" u="sng" baseline="-250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60173" name="Freeform 13"/>
              <p:cNvSpPr>
                <a:spLocks noChangeAspect="1" noEditPoints="1"/>
              </p:cNvSpPr>
              <p:nvPr/>
            </p:nvSpPr>
            <p:spPr bwMode="auto">
              <a:xfrm>
                <a:off x="3735" y="1207"/>
                <a:ext cx="1201" cy="150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77"/>
                  </a:cxn>
                  <a:cxn ang="0">
                    <a:pos x="250" y="377"/>
                  </a:cxn>
                  <a:cxn ang="0">
                    <a:pos x="250" y="0"/>
                  </a:cxn>
                  <a:cxn ang="0">
                    <a:pos x="0" y="0"/>
                  </a:cxn>
                  <a:cxn ang="0">
                    <a:pos x="0" y="166"/>
                  </a:cxn>
                  <a:cxn ang="0">
                    <a:pos x="60" y="186"/>
                  </a:cxn>
                  <a:cxn ang="0">
                    <a:pos x="0" y="211"/>
                  </a:cxn>
                  <a:cxn ang="0">
                    <a:pos x="300" y="283"/>
                  </a:cxn>
                  <a:cxn ang="0">
                    <a:pos x="275" y="308"/>
                  </a:cxn>
                  <a:cxn ang="0">
                    <a:pos x="250" y="283"/>
                  </a:cxn>
                  <a:cxn ang="0">
                    <a:pos x="275" y="258"/>
                  </a:cxn>
                  <a:cxn ang="0">
                    <a:pos x="300" y="283"/>
                  </a:cxn>
                </a:cxnLst>
                <a:rect l="0" t="0" r="r" b="b"/>
                <a:pathLst>
                  <a:path w="300" h="377">
                    <a:moveTo>
                      <a:pt x="0" y="0"/>
                    </a:moveTo>
                    <a:cubicBezTo>
                      <a:pt x="0" y="377"/>
                      <a:pt x="0" y="377"/>
                      <a:pt x="0" y="377"/>
                    </a:cubicBezTo>
                    <a:cubicBezTo>
                      <a:pt x="250" y="377"/>
                      <a:pt x="250" y="377"/>
                      <a:pt x="250" y="377"/>
                    </a:cubicBezTo>
                    <a:cubicBezTo>
                      <a:pt x="250" y="0"/>
                      <a:pt x="250" y="0"/>
                      <a:pt x="250" y="0"/>
                    </a:cubicBezTo>
                    <a:cubicBezTo>
                      <a:pt x="0" y="0"/>
                      <a:pt x="0" y="0"/>
                      <a:pt x="0" y="0"/>
                    </a:cubicBezTo>
                    <a:moveTo>
                      <a:pt x="0" y="166"/>
                    </a:moveTo>
                    <a:cubicBezTo>
                      <a:pt x="60" y="186"/>
                      <a:pt x="60" y="186"/>
                      <a:pt x="60" y="186"/>
                    </a:cubicBezTo>
                    <a:cubicBezTo>
                      <a:pt x="0" y="211"/>
                      <a:pt x="0" y="211"/>
                      <a:pt x="0" y="211"/>
                    </a:cubicBezTo>
                    <a:moveTo>
                      <a:pt x="300" y="283"/>
                    </a:moveTo>
                    <a:cubicBezTo>
                      <a:pt x="300" y="297"/>
                      <a:pt x="289" y="308"/>
                      <a:pt x="275" y="308"/>
                    </a:cubicBezTo>
                    <a:cubicBezTo>
                      <a:pt x="261" y="308"/>
                      <a:pt x="250" y="297"/>
                      <a:pt x="250" y="283"/>
                    </a:cubicBezTo>
                    <a:cubicBezTo>
                      <a:pt x="250" y="269"/>
                      <a:pt x="261" y="258"/>
                      <a:pt x="275" y="258"/>
                    </a:cubicBezTo>
                    <a:cubicBezTo>
                      <a:pt x="289" y="258"/>
                      <a:pt x="300" y="269"/>
                      <a:pt x="300" y="283"/>
                    </a:cubicBezTo>
                    <a:close/>
                  </a:path>
                </a:pathLst>
              </a:custGeom>
              <a:noFill/>
              <a:ln w="31750" cap="flat">
                <a:solidFill>
                  <a:srgbClr val="1DA3C9"/>
                </a:solidFill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800" b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860174" name="Rectangle 14"/>
            <p:cNvSpPr>
              <a:spLocks noChangeArrowheads="1"/>
            </p:cNvSpPr>
            <p:nvPr/>
          </p:nvSpPr>
          <p:spPr bwMode="auto">
            <a:xfrm>
              <a:off x="4773" y="2792"/>
              <a:ext cx="29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800" b="0">
                  <a:solidFill>
                    <a:srgbClr val="000000"/>
                  </a:solidFill>
                </a:rPr>
                <a:t>Q</a:t>
              </a:r>
            </a:p>
          </p:txBody>
        </p:sp>
      </p:grpSp>
      <p:grpSp>
        <p:nvGrpSpPr>
          <p:cNvPr id="860176" name="Group 16"/>
          <p:cNvGrpSpPr>
            <a:grpSpLocks/>
          </p:cNvGrpSpPr>
          <p:nvPr/>
        </p:nvGrpSpPr>
        <p:grpSpPr bwMode="auto">
          <a:xfrm>
            <a:off x="5437463" y="4070198"/>
            <a:ext cx="3592516" cy="2227262"/>
            <a:chOff x="3325" y="891"/>
            <a:chExt cx="2263" cy="1403"/>
          </a:xfrm>
        </p:grpSpPr>
        <p:sp>
          <p:nvSpPr>
            <p:cNvPr id="860164" name="Text Box 4"/>
            <p:cNvSpPr txBox="1">
              <a:spLocks noChangeArrowheads="1"/>
            </p:cNvSpPr>
            <p:nvPr/>
          </p:nvSpPr>
          <p:spPr bwMode="auto">
            <a:xfrm>
              <a:off x="3380" y="891"/>
              <a:ext cx="2208" cy="1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457200" indent="-457200"/>
              <a:r>
                <a:rPr lang="en-US" sz="2800" b="0" dirty="0">
                  <a:solidFill>
                    <a:srgbClr val="000000"/>
                  </a:solidFill>
                </a:rPr>
                <a:t>J   K   Q(t+1)</a:t>
              </a:r>
            </a:p>
            <a:p>
              <a:pPr marL="457200" indent="-457200"/>
              <a:r>
                <a:rPr lang="en-US" sz="2800" b="0" dirty="0">
                  <a:solidFill>
                    <a:srgbClr val="000000"/>
                  </a:solidFill>
                </a:rPr>
                <a:t>0   0    Q(t)  </a:t>
              </a:r>
              <a:r>
                <a:rPr lang="en-US" b="0" dirty="0">
                  <a:solidFill>
                    <a:srgbClr val="000000"/>
                  </a:solidFill>
                </a:rPr>
                <a:t>no change</a:t>
              </a:r>
            </a:p>
            <a:p>
              <a:pPr marL="457200" indent="-457200"/>
              <a:r>
                <a:rPr lang="en-US" sz="2800" b="0" dirty="0">
                  <a:solidFill>
                    <a:srgbClr val="000000"/>
                  </a:solidFill>
                </a:rPr>
                <a:t>0   1    0	 </a:t>
              </a:r>
              <a:r>
                <a:rPr lang="en-US" b="0" dirty="0">
                  <a:solidFill>
                    <a:srgbClr val="000000"/>
                  </a:solidFill>
                </a:rPr>
                <a:t>reset</a:t>
              </a:r>
            </a:p>
            <a:p>
              <a:pPr marL="457200" indent="-457200">
                <a:buFontTx/>
                <a:buAutoNum type="arabicPlain"/>
              </a:pPr>
              <a:r>
                <a:rPr lang="en-US" sz="2800" b="0" dirty="0">
                  <a:solidFill>
                    <a:srgbClr val="000000"/>
                  </a:solidFill>
                </a:rPr>
                <a:t>0    1   	 </a:t>
              </a:r>
              <a:r>
                <a:rPr lang="en-US" b="0" dirty="0">
                  <a:solidFill>
                    <a:srgbClr val="000000"/>
                  </a:solidFill>
                </a:rPr>
                <a:t>set</a:t>
              </a:r>
            </a:p>
            <a:p>
              <a:pPr marL="457200" indent="-457200"/>
              <a:r>
                <a:rPr lang="en-US" sz="2800" b="0" dirty="0">
                  <a:solidFill>
                    <a:srgbClr val="000000"/>
                  </a:solidFill>
                </a:rPr>
                <a:t>1   1    Q(t)  </a:t>
              </a:r>
              <a:r>
                <a:rPr lang="en-US" b="0" dirty="0">
                  <a:solidFill>
                    <a:srgbClr val="000000"/>
                  </a:solidFill>
                </a:rPr>
                <a:t>toggle</a:t>
              </a:r>
            </a:p>
          </p:txBody>
        </p:sp>
        <p:sp>
          <p:nvSpPr>
            <p:cNvPr id="860165" name="Line 5"/>
            <p:cNvSpPr>
              <a:spLocks noChangeShapeType="1"/>
            </p:cNvSpPr>
            <p:nvPr/>
          </p:nvSpPr>
          <p:spPr bwMode="auto">
            <a:xfrm>
              <a:off x="3365" y="1180"/>
              <a:ext cx="1454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2800" b="0">
                <a:solidFill>
                  <a:srgbClr val="000000"/>
                </a:solidFill>
              </a:endParaRPr>
            </a:p>
          </p:txBody>
        </p:sp>
        <p:sp>
          <p:nvSpPr>
            <p:cNvPr id="860166" name="Line 6"/>
            <p:cNvSpPr>
              <a:spLocks noChangeShapeType="1"/>
            </p:cNvSpPr>
            <p:nvPr/>
          </p:nvSpPr>
          <p:spPr bwMode="auto">
            <a:xfrm>
              <a:off x="3987" y="961"/>
              <a:ext cx="0" cy="128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2800" b="0">
                <a:solidFill>
                  <a:srgbClr val="000000"/>
                </a:solidFill>
              </a:endParaRPr>
            </a:p>
          </p:txBody>
        </p:sp>
        <p:sp>
          <p:nvSpPr>
            <p:cNvPr id="860167" name="Rectangle 7"/>
            <p:cNvSpPr>
              <a:spLocks noChangeArrowheads="1"/>
            </p:cNvSpPr>
            <p:nvPr/>
          </p:nvSpPr>
          <p:spPr bwMode="auto">
            <a:xfrm>
              <a:off x="3325" y="924"/>
              <a:ext cx="2221" cy="131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800" b="0">
                <a:solidFill>
                  <a:srgbClr val="000000"/>
                </a:solidFill>
              </a:endParaRPr>
            </a:p>
          </p:txBody>
        </p:sp>
        <p:sp>
          <p:nvSpPr>
            <p:cNvPr id="860175" name="Line 15"/>
            <p:cNvSpPr>
              <a:spLocks noChangeShapeType="1"/>
            </p:cNvSpPr>
            <p:nvPr/>
          </p:nvSpPr>
          <p:spPr bwMode="auto">
            <a:xfrm>
              <a:off x="4104" y="199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2800" b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3465040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60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60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60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60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860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860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860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6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4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 Flip-flop</a:t>
            </a:r>
          </a:p>
        </p:txBody>
      </p:sp>
      <p:sp>
        <p:nvSpPr>
          <p:cNvPr id="864259" name="Rectangle 3"/>
          <p:cNvSpPr>
            <a:spLocks noGrp="1" noChangeArrowheads="1"/>
          </p:cNvSpPr>
          <p:nvPr>
            <p:ph idx="1"/>
          </p:nvPr>
        </p:nvSpPr>
        <p:spPr>
          <a:xfrm>
            <a:off x="719138" y="1314450"/>
            <a:ext cx="4348162" cy="5027613"/>
          </a:xfrm>
        </p:spPr>
        <p:txBody>
          <a:bodyPr/>
          <a:lstStyle/>
          <a:p>
            <a:r>
              <a:rPr lang="en-US" dirty="0">
                <a:latin typeface="Arial" pitchFamily="34" charset="0"/>
              </a:rPr>
              <a:t>Behavior described by its characteristic table:</a:t>
            </a:r>
          </a:p>
          <a:p>
            <a:pPr lvl="1"/>
            <a:r>
              <a:rPr lang="en-US" dirty="0">
                <a:latin typeface="Arial" pitchFamily="34" charset="0"/>
              </a:rPr>
              <a:t>Has a single input T</a:t>
            </a:r>
          </a:p>
          <a:p>
            <a:pPr lvl="2"/>
            <a:r>
              <a:rPr lang="en-US" dirty="0">
                <a:latin typeface="Arial" pitchFamily="34" charset="0"/>
              </a:rPr>
              <a:t>For T = 0, no change to state</a:t>
            </a:r>
          </a:p>
          <a:p>
            <a:pPr lvl="2"/>
            <a:r>
              <a:rPr lang="en-US" dirty="0">
                <a:latin typeface="Arial" pitchFamily="34" charset="0"/>
              </a:rPr>
              <a:t>For T = 1, changes to opposite state</a:t>
            </a:r>
          </a:p>
          <a:p>
            <a:endParaRPr lang="en-US" dirty="0">
              <a:latin typeface="Arial" pitchFamily="34" charset="0"/>
            </a:endParaRPr>
          </a:p>
        </p:txBody>
      </p:sp>
      <p:sp>
        <p:nvSpPr>
          <p:cNvPr id="864264" name="Text Box 8"/>
          <p:cNvSpPr txBox="1">
            <a:spLocks noChangeArrowheads="1"/>
          </p:cNvSpPr>
          <p:nvPr/>
        </p:nvSpPr>
        <p:spPr bwMode="auto">
          <a:xfrm>
            <a:off x="4945063" y="3189288"/>
            <a:ext cx="33893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solidFill>
                  <a:srgbClr val="000000"/>
                </a:solidFill>
              </a:rPr>
              <a:t>Characteristic equation:</a:t>
            </a:r>
          </a:p>
        </p:txBody>
      </p:sp>
      <p:sp>
        <p:nvSpPr>
          <p:cNvPr id="864265" name="Text Box 9"/>
          <p:cNvSpPr txBox="1">
            <a:spLocks noChangeArrowheads="1"/>
          </p:cNvSpPr>
          <p:nvPr/>
        </p:nvSpPr>
        <p:spPr bwMode="auto">
          <a:xfrm>
            <a:off x="5394325" y="3654425"/>
            <a:ext cx="31353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solidFill>
                  <a:srgbClr val="000000"/>
                </a:solidFill>
              </a:rPr>
              <a:t>Q(t+1)=T’Q(t) + TQ’(t)</a:t>
            </a:r>
          </a:p>
          <a:p>
            <a:r>
              <a:rPr lang="en-US" b="0">
                <a:solidFill>
                  <a:srgbClr val="000000"/>
                </a:solidFill>
              </a:rPr>
              <a:t>	  = T</a:t>
            </a:r>
            <a:r>
              <a:rPr lang="en-US" b="0">
                <a:solidFill>
                  <a:srgbClr val="000000"/>
                </a:solidFill>
                <a:sym typeface="Symbol" pitchFamily="18" charset="2"/>
              </a:rPr>
              <a:t></a:t>
            </a:r>
            <a:r>
              <a:rPr lang="en-US" b="0">
                <a:solidFill>
                  <a:srgbClr val="000000"/>
                </a:solidFill>
              </a:rPr>
              <a:t>Q(t)</a:t>
            </a:r>
          </a:p>
        </p:txBody>
      </p:sp>
      <p:grpSp>
        <p:nvGrpSpPr>
          <p:cNvPr id="864267" name="Group 11"/>
          <p:cNvGrpSpPr>
            <a:grpSpLocks/>
          </p:cNvGrpSpPr>
          <p:nvPr/>
        </p:nvGrpSpPr>
        <p:grpSpPr bwMode="auto">
          <a:xfrm>
            <a:off x="6205538" y="4643438"/>
            <a:ext cx="1431925" cy="1520825"/>
            <a:chOff x="3481" y="1235"/>
            <a:chExt cx="1428" cy="1516"/>
          </a:xfrm>
        </p:grpSpPr>
        <p:sp>
          <p:nvSpPr>
            <p:cNvPr id="864268" name="Rectangle 12"/>
            <p:cNvSpPr>
              <a:spLocks noChangeAspect="1" noChangeArrowheads="1"/>
            </p:cNvSpPr>
            <p:nvPr/>
          </p:nvSpPr>
          <p:spPr bwMode="auto">
            <a:xfrm>
              <a:off x="3768" y="1426"/>
              <a:ext cx="216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800" b="0">
                  <a:solidFill>
                    <a:srgbClr val="231F20"/>
                  </a:solidFill>
                  <a:latin typeface="TimesTen" pitchFamily="18" charset="0"/>
                </a:rPr>
                <a:t>T</a:t>
              </a:r>
              <a:endParaRPr lang="en-US" sz="4000" b="0" u="sng" baseline="-250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64269" name="Rectangle 13"/>
            <p:cNvSpPr>
              <a:spLocks noChangeAspect="1" noChangeArrowheads="1"/>
            </p:cNvSpPr>
            <p:nvPr/>
          </p:nvSpPr>
          <p:spPr bwMode="auto">
            <a:xfrm>
              <a:off x="4035" y="2262"/>
              <a:ext cx="236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800" b="0">
                  <a:solidFill>
                    <a:srgbClr val="231F20"/>
                  </a:solidFill>
                  <a:latin typeface="TimesTen" pitchFamily="18" charset="0"/>
                </a:rPr>
                <a:t>C</a:t>
              </a:r>
              <a:endParaRPr lang="en-US" sz="4000" b="0" u="sng" baseline="-250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64270" name="Freeform 14"/>
            <p:cNvSpPr>
              <a:spLocks noChangeAspect="1" noEditPoints="1"/>
            </p:cNvSpPr>
            <p:nvPr/>
          </p:nvSpPr>
          <p:spPr bwMode="auto">
            <a:xfrm>
              <a:off x="3481" y="1560"/>
              <a:ext cx="1428" cy="834"/>
            </a:xfrm>
            <a:custGeom>
              <a:avLst/>
              <a:gdLst/>
              <a:ahLst/>
              <a:cxnLst>
                <a:cxn ang="0">
                  <a:pos x="0" y="416"/>
                </a:cxn>
                <a:cxn ang="0">
                  <a:pos x="108" y="416"/>
                </a:cxn>
                <a:cxn ang="0">
                  <a:pos x="0" y="0"/>
                </a:cxn>
                <a:cxn ang="0">
                  <a:pos x="108" y="0"/>
                </a:cxn>
                <a:cxn ang="0">
                  <a:pos x="604" y="0"/>
                </a:cxn>
                <a:cxn ang="0">
                  <a:pos x="712" y="0"/>
                </a:cxn>
              </a:cxnLst>
              <a:rect l="0" t="0" r="r" b="b"/>
              <a:pathLst>
                <a:path w="712" h="416">
                  <a:moveTo>
                    <a:pt x="0" y="416"/>
                  </a:moveTo>
                  <a:lnTo>
                    <a:pt x="108" y="416"/>
                  </a:lnTo>
                  <a:moveTo>
                    <a:pt x="0" y="0"/>
                  </a:moveTo>
                  <a:lnTo>
                    <a:pt x="108" y="0"/>
                  </a:lnTo>
                  <a:moveTo>
                    <a:pt x="604" y="0"/>
                  </a:moveTo>
                  <a:lnTo>
                    <a:pt x="712" y="0"/>
                  </a:lnTo>
                </a:path>
              </a:pathLst>
            </a:custGeom>
            <a:noFill/>
            <a:ln w="15875" cap="flat">
              <a:solidFill>
                <a:srgbClr val="231F20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en-US" sz="2800" b="0">
                <a:solidFill>
                  <a:srgbClr val="000000"/>
                </a:solidFill>
              </a:endParaRPr>
            </a:p>
          </p:txBody>
        </p:sp>
        <p:sp>
          <p:nvSpPr>
            <p:cNvPr id="864271" name="Freeform 15"/>
            <p:cNvSpPr>
              <a:spLocks noChangeAspect="1" noEditPoints="1"/>
            </p:cNvSpPr>
            <p:nvPr/>
          </p:nvSpPr>
          <p:spPr bwMode="auto">
            <a:xfrm>
              <a:off x="3682" y="1235"/>
              <a:ext cx="1211" cy="1516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1" y="378"/>
                </a:cxn>
                <a:cxn ang="0">
                  <a:pos x="250" y="378"/>
                </a:cxn>
                <a:cxn ang="0">
                  <a:pos x="250" y="0"/>
                </a:cxn>
                <a:cxn ang="0">
                  <a:pos x="1" y="0"/>
                </a:cxn>
                <a:cxn ang="0">
                  <a:pos x="302" y="292"/>
                </a:cxn>
                <a:cxn ang="0">
                  <a:pos x="277" y="317"/>
                </a:cxn>
                <a:cxn ang="0">
                  <a:pos x="252" y="292"/>
                </a:cxn>
                <a:cxn ang="0">
                  <a:pos x="277" y="267"/>
                </a:cxn>
                <a:cxn ang="0">
                  <a:pos x="302" y="292"/>
                </a:cxn>
                <a:cxn ang="0">
                  <a:pos x="0" y="270"/>
                </a:cxn>
                <a:cxn ang="0">
                  <a:pos x="61" y="290"/>
                </a:cxn>
                <a:cxn ang="0">
                  <a:pos x="1" y="314"/>
                </a:cxn>
              </a:cxnLst>
              <a:rect l="0" t="0" r="r" b="b"/>
              <a:pathLst>
                <a:path w="302" h="378">
                  <a:moveTo>
                    <a:pt x="1" y="0"/>
                  </a:moveTo>
                  <a:cubicBezTo>
                    <a:pt x="1" y="378"/>
                    <a:pt x="1" y="378"/>
                    <a:pt x="1" y="378"/>
                  </a:cubicBezTo>
                  <a:cubicBezTo>
                    <a:pt x="250" y="378"/>
                    <a:pt x="250" y="378"/>
                    <a:pt x="250" y="378"/>
                  </a:cubicBezTo>
                  <a:cubicBezTo>
                    <a:pt x="250" y="0"/>
                    <a:pt x="250" y="0"/>
                    <a:pt x="250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302" y="292"/>
                  </a:moveTo>
                  <a:cubicBezTo>
                    <a:pt x="302" y="306"/>
                    <a:pt x="290" y="317"/>
                    <a:pt x="277" y="317"/>
                  </a:cubicBezTo>
                  <a:cubicBezTo>
                    <a:pt x="263" y="317"/>
                    <a:pt x="252" y="306"/>
                    <a:pt x="252" y="292"/>
                  </a:cubicBezTo>
                  <a:cubicBezTo>
                    <a:pt x="252" y="278"/>
                    <a:pt x="263" y="267"/>
                    <a:pt x="277" y="267"/>
                  </a:cubicBezTo>
                  <a:cubicBezTo>
                    <a:pt x="290" y="267"/>
                    <a:pt x="302" y="278"/>
                    <a:pt x="302" y="292"/>
                  </a:cubicBezTo>
                  <a:moveTo>
                    <a:pt x="0" y="270"/>
                  </a:moveTo>
                  <a:cubicBezTo>
                    <a:pt x="61" y="290"/>
                    <a:pt x="61" y="290"/>
                    <a:pt x="61" y="290"/>
                  </a:cubicBezTo>
                  <a:cubicBezTo>
                    <a:pt x="1" y="314"/>
                    <a:pt x="1" y="314"/>
                    <a:pt x="1" y="314"/>
                  </a:cubicBezTo>
                </a:path>
              </a:pathLst>
            </a:custGeom>
            <a:noFill/>
            <a:ln w="31750" cap="flat">
              <a:solidFill>
                <a:srgbClr val="1DA3C9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en-US" sz="2800" b="0">
                <a:solidFill>
                  <a:srgbClr val="000000"/>
                </a:solidFill>
              </a:endParaRPr>
            </a:p>
          </p:txBody>
        </p:sp>
      </p:grpSp>
      <p:grpSp>
        <p:nvGrpSpPr>
          <p:cNvPr id="864278" name="Group 22"/>
          <p:cNvGrpSpPr>
            <a:grpSpLocks/>
          </p:cNvGrpSpPr>
          <p:nvPr/>
        </p:nvGrpSpPr>
        <p:grpSpPr bwMode="auto">
          <a:xfrm>
            <a:off x="5067300" y="1393825"/>
            <a:ext cx="3729038" cy="1611313"/>
            <a:chOff x="3192" y="878"/>
            <a:chExt cx="2349" cy="1015"/>
          </a:xfrm>
        </p:grpSpPr>
        <p:sp>
          <p:nvSpPr>
            <p:cNvPr id="864260" name="Text Box 4"/>
            <p:cNvSpPr txBox="1">
              <a:spLocks noChangeArrowheads="1"/>
            </p:cNvSpPr>
            <p:nvPr/>
          </p:nvSpPr>
          <p:spPr bwMode="auto">
            <a:xfrm>
              <a:off x="3289" y="928"/>
              <a:ext cx="2249" cy="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800" b="0">
                  <a:solidFill>
                    <a:srgbClr val="000000"/>
                  </a:solidFill>
                </a:rPr>
                <a:t>T	Q(t+1)</a:t>
              </a:r>
            </a:p>
            <a:p>
              <a:r>
                <a:rPr lang="en-US" sz="2800" b="0">
                  <a:solidFill>
                    <a:srgbClr val="000000"/>
                  </a:solidFill>
                </a:rPr>
                <a:t>0	 Q(t)  </a:t>
              </a:r>
              <a:r>
                <a:rPr lang="en-US" b="0">
                  <a:solidFill>
                    <a:srgbClr val="000000"/>
                  </a:solidFill>
                </a:rPr>
                <a:t>no change</a:t>
              </a:r>
            </a:p>
            <a:p>
              <a:r>
                <a:rPr lang="en-US" sz="2800" b="0">
                  <a:solidFill>
                    <a:srgbClr val="000000"/>
                  </a:solidFill>
                </a:rPr>
                <a:t>1	 Q(t) </a:t>
              </a:r>
              <a:r>
                <a:rPr lang="en-US" b="0">
                  <a:solidFill>
                    <a:srgbClr val="000000"/>
                  </a:solidFill>
                </a:rPr>
                <a:t>complement</a:t>
              </a:r>
            </a:p>
          </p:txBody>
        </p:sp>
        <p:sp>
          <p:nvSpPr>
            <p:cNvPr id="864261" name="Line 5"/>
            <p:cNvSpPr>
              <a:spLocks noChangeShapeType="1"/>
            </p:cNvSpPr>
            <p:nvPr/>
          </p:nvSpPr>
          <p:spPr bwMode="auto">
            <a:xfrm>
              <a:off x="3301" y="1216"/>
              <a:ext cx="2158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2800" b="0">
                <a:solidFill>
                  <a:srgbClr val="000000"/>
                </a:solidFill>
              </a:endParaRPr>
            </a:p>
          </p:txBody>
        </p:sp>
        <p:sp>
          <p:nvSpPr>
            <p:cNvPr id="864262" name="Line 6"/>
            <p:cNvSpPr>
              <a:spLocks noChangeShapeType="1"/>
            </p:cNvSpPr>
            <p:nvPr/>
          </p:nvSpPr>
          <p:spPr bwMode="auto">
            <a:xfrm>
              <a:off x="3758" y="1024"/>
              <a:ext cx="0" cy="768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2800" b="0">
                <a:solidFill>
                  <a:srgbClr val="000000"/>
                </a:solidFill>
              </a:endParaRPr>
            </a:p>
          </p:txBody>
        </p:sp>
        <p:sp>
          <p:nvSpPr>
            <p:cNvPr id="864263" name="Rectangle 7"/>
            <p:cNvSpPr>
              <a:spLocks noChangeArrowheads="1"/>
            </p:cNvSpPr>
            <p:nvPr/>
          </p:nvSpPr>
          <p:spPr bwMode="auto">
            <a:xfrm>
              <a:off x="3192" y="878"/>
              <a:ext cx="2349" cy="101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800" b="0">
                <a:solidFill>
                  <a:srgbClr val="000000"/>
                </a:solidFill>
              </a:endParaRPr>
            </a:p>
          </p:txBody>
        </p:sp>
        <p:sp>
          <p:nvSpPr>
            <p:cNvPr id="864277" name="Line 21"/>
            <p:cNvSpPr>
              <a:spLocks noChangeShapeType="1"/>
            </p:cNvSpPr>
            <p:nvPr/>
          </p:nvSpPr>
          <p:spPr bwMode="auto">
            <a:xfrm>
              <a:off x="3984" y="1512"/>
              <a:ext cx="1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2800" b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794565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64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4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64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4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64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4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864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4264" grpId="0"/>
      <p:bldP spid="86426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Flip-Flop Characteristic Tables</a:t>
            </a:r>
          </a:p>
        </p:txBody>
      </p:sp>
      <p:grpSp>
        <p:nvGrpSpPr>
          <p:cNvPr id="788483" name="Group 3"/>
          <p:cNvGrpSpPr>
            <a:grpSpLocks/>
          </p:cNvGrpSpPr>
          <p:nvPr/>
        </p:nvGrpSpPr>
        <p:grpSpPr bwMode="auto">
          <a:xfrm>
            <a:off x="1331913" y="1268413"/>
            <a:ext cx="1619250" cy="1439862"/>
            <a:chOff x="4467" y="913"/>
            <a:chExt cx="1020" cy="907"/>
          </a:xfrm>
        </p:grpSpPr>
        <p:sp>
          <p:nvSpPr>
            <p:cNvPr id="788484" name="Rectangle 4"/>
            <p:cNvSpPr>
              <a:spLocks noChangeArrowheads="1"/>
            </p:cNvSpPr>
            <p:nvPr/>
          </p:nvSpPr>
          <p:spPr bwMode="auto">
            <a:xfrm>
              <a:off x="4694" y="913"/>
              <a:ext cx="567" cy="907"/>
            </a:xfrm>
            <a:prstGeom prst="rect">
              <a:avLst/>
            </a:prstGeom>
            <a:solidFill>
              <a:srgbClr val="FFFF00"/>
            </a:solidFill>
            <a:ln w="381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GB"/>
            </a:p>
          </p:txBody>
        </p:sp>
        <p:sp>
          <p:nvSpPr>
            <p:cNvPr id="788485" name="Rectangle 5"/>
            <p:cNvSpPr>
              <a:spLocks noChangeArrowheads="1"/>
            </p:cNvSpPr>
            <p:nvPr/>
          </p:nvSpPr>
          <p:spPr bwMode="auto">
            <a:xfrm>
              <a:off x="4694" y="1026"/>
              <a:ext cx="227" cy="2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r>
                <a:rPr lang="en-US" altLang="en-US" sz="2400" b="1" i="1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</a:p>
          </p:txBody>
        </p:sp>
        <p:sp>
          <p:nvSpPr>
            <p:cNvPr id="788486" name="Line 6"/>
            <p:cNvSpPr>
              <a:spLocks noChangeShapeType="1"/>
            </p:cNvSpPr>
            <p:nvPr/>
          </p:nvSpPr>
          <p:spPr bwMode="auto">
            <a:xfrm>
              <a:off x="4694" y="1480"/>
              <a:ext cx="113" cy="11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endParaRPr lang="en-GB"/>
            </a:p>
          </p:txBody>
        </p:sp>
        <p:sp>
          <p:nvSpPr>
            <p:cNvPr id="788487" name="Line 7"/>
            <p:cNvSpPr>
              <a:spLocks noChangeShapeType="1"/>
            </p:cNvSpPr>
            <p:nvPr/>
          </p:nvSpPr>
          <p:spPr bwMode="auto">
            <a:xfrm flipH="1">
              <a:off x="4694" y="1593"/>
              <a:ext cx="113" cy="11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endParaRPr lang="en-GB"/>
            </a:p>
          </p:txBody>
        </p:sp>
        <p:sp>
          <p:nvSpPr>
            <p:cNvPr id="788488" name="Line 8"/>
            <p:cNvSpPr>
              <a:spLocks noChangeShapeType="1"/>
            </p:cNvSpPr>
            <p:nvPr/>
          </p:nvSpPr>
          <p:spPr bwMode="auto">
            <a:xfrm flipH="1">
              <a:off x="4467" y="1139"/>
              <a:ext cx="227" cy="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GB"/>
            </a:p>
          </p:txBody>
        </p:sp>
        <p:sp>
          <p:nvSpPr>
            <p:cNvPr id="788489" name="Line 9"/>
            <p:cNvSpPr>
              <a:spLocks noChangeShapeType="1"/>
            </p:cNvSpPr>
            <p:nvPr/>
          </p:nvSpPr>
          <p:spPr bwMode="auto">
            <a:xfrm flipH="1">
              <a:off x="4467" y="1593"/>
              <a:ext cx="227" cy="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GB"/>
            </a:p>
          </p:txBody>
        </p:sp>
        <p:sp>
          <p:nvSpPr>
            <p:cNvPr id="788490" name="Line 10"/>
            <p:cNvSpPr>
              <a:spLocks noChangeShapeType="1"/>
            </p:cNvSpPr>
            <p:nvPr/>
          </p:nvSpPr>
          <p:spPr bwMode="auto">
            <a:xfrm flipH="1">
              <a:off x="5261" y="1139"/>
              <a:ext cx="226" cy="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GB"/>
            </a:p>
          </p:txBody>
        </p:sp>
        <p:sp>
          <p:nvSpPr>
            <p:cNvPr id="788491" name="Line 11"/>
            <p:cNvSpPr>
              <a:spLocks noChangeShapeType="1"/>
            </p:cNvSpPr>
            <p:nvPr/>
          </p:nvSpPr>
          <p:spPr bwMode="auto">
            <a:xfrm flipH="1">
              <a:off x="5261" y="1593"/>
              <a:ext cx="226" cy="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GB"/>
            </a:p>
          </p:txBody>
        </p:sp>
        <p:sp>
          <p:nvSpPr>
            <p:cNvPr id="788492" name="Rectangle 12"/>
            <p:cNvSpPr>
              <a:spLocks noChangeArrowheads="1"/>
            </p:cNvSpPr>
            <p:nvPr/>
          </p:nvSpPr>
          <p:spPr bwMode="auto">
            <a:xfrm>
              <a:off x="5034" y="1026"/>
              <a:ext cx="227" cy="2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r>
                <a:rPr lang="en-US" altLang="en-US" sz="2400" b="1" i="1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Q</a:t>
              </a:r>
            </a:p>
          </p:txBody>
        </p:sp>
        <p:sp>
          <p:nvSpPr>
            <p:cNvPr id="788493" name="Oval 13"/>
            <p:cNvSpPr>
              <a:spLocks noChangeAspect="1" noChangeArrowheads="1"/>
            </p:cNvSpPr>
            <p:nvPr/>
          </p:nvSpPr>
          <p:spPr bwMode="auto">
            <a:xfrm>
              <a:off x="5261" y="1551"/>
              <a:ext cx="79" cy="79"/>
            </a:xfrm>
            <a:prstGeom prst="ellipse">
              <a:avLst/>
            </a:prstGeom>
            <a:solidFill>
              <a:schemeClr val="bg1"/>
            </a:solidFill>
            <a:ln w="3810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endParaRPr lang="en-GB"/>
            </a:p>
          </p:txBody>
        </p:sp>
        <p:grpSp>
          <p:nvGrpSpPr>
            <p:cNvPr id="788494" name="Group 14"/>
            <p:cNvGrpSpPr>
              <a:grpSpLocks/>
            </p:cNvGrpSpPr>
            <p:nvPr/>
          </p:nvGrpSpPr>
          <p:grpSpPr bwMode="auto">
            <a:xfrm>
              <a:off x="5034" y="1492"/>
              <a:ext cx="227" cy="214"/>
              <a:chOff x="5034" y="1492"/>
              <a:chExt cx="227" cy="214"/>
            </a:xfrm>
          </p:grpSpPr>
          <p:sp>
            <p:nvSpPr>
              <p:cNvPr id="788495" name="Rectangle 15"/>
              <p:cNvSpPr>
                <a:spLocks noChangeArrowheads="1"/>
              </p:cNvSpPr>
              <p:nvPr/>
            </p:nvSpPr>
            <p:spPr bwMode="auto">
              <a:xfrm>
                <a:off x="5034" y="1499"/>
                <a:ext cx="227" cy="20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r>
                  <a:rPr lang="en-US" altLang="en-US" sz="2400" b="1" i="1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</a:t>
                </a:r>
              </a:p>
            </p:txBody>
          </p:sp>
          <p:sp>
            <p:nvSpPr>
              <p:cNvPr id="788496" name="Line 16"/>
              <p:cNvSpPr>
                <a:spLocks noChangeShapeType="1"/>
              </p:cNvSpPr>
              <p:nvPr/>
            </p:nvSpPr>
            <p:spPr bwMode="auto">
              <a:xfrm flipH="1">
                <a:off x="5099" y="1492"/>
                <a:ext cx="114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endParaRPr lang="en-GB"/>
              </a:p>
            </p:txBody>
          </p:sp>
        </p:grpSp>
      </p:grpSp>
      <p:graphicFrame>
        <p:nvGraphicFramePr>
          <p:cNvPr id="788497" name="Group 17"/>
          <p:cNvGraphicFramePr>
            <a:graphicFrameLocks noGrp="1"/>
          </p:cNvGraphicFramePr>
          <p:nvPr/>
        </p:nvGraphicFramePr>
        <p:xfrm>
          <a:off x="4030663" y="1309688"/>
          <a:ext cx="1800225" cy="1219200"/>
        </p:xfrm>
        <a:graphic>
          <a:graphicData uri="http://schemas.openxmlformats.org/drawingml/2006/table">
            <a:tbl>
              <a:tblPr/>
              <a:tblGrid>
                <a:gridCol w="539750">
                  <a:extLst>
                    <a:ext uri="{9D8B030D-6E8A-4147-A177-3AD203B41FA5}">
                      <a16:colId xmlns:a16="http://schemas.microsoft.com/office/drawing/2014/main" val="732877709"/>
                    </a:ext>
                  </a:extLst>
                </a:gridCol>
                <a:gridCol w="1260475">
                  <a:extLst>
                    <a:ext uri="{9D8B030D-6E8A-4147-A177-3AD203B41FA5}">
                      <a16:colId xmlns:a16="http://schemas.microsoft.com/office/drawing/2014/main" val="3140996900"/>
                    </a:ext>
                  </a:extLst>
                </a:gridCol>
              </a:tblGrid>
              <a:tr h="406400">
                <a:tc>
                  <a:txBody>
                    <a:bodyPr/>
                    <a:lstStyle>
                      <a:lvl1pPr algn="l"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defRPr sz="2400" b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531813" algn="l">
                        <a:buClr>
                          <a:schemeClr val="accent2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989013" algn="l">
                        <a:buClr>
                          <a:srgbClr val="CC3300"/>
                        </a:buClr>
                        <a:buSzPct val="100000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5255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478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05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62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19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76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algn="l"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defRPr sz="2400" b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531813" algn="l">
                        <a:buClr>
                          <a:schemeClr val="accent2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989013" algn="l">
                        <a:buClr>
                          <a:srgbClr val="CC3300"/>
                        </a:buClr>
                        <a:buSzPct val="100000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5255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478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05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62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19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76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+1)</a:t>
                      </a:r>
                    </a:p>
                  </a:txBody>
                  <a:tcPr marL="0" marR="0" marT="0" marB="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5162246"/>
                  </a:ext>
                </a:extLst>
              </a:tr>
              <a:tr h="406400">
                <a:tc>
                  <a:txBody>
                    <a:bodyPr/>
                    <a:lstStyle>
                      <a:lvl1pPr algn="l"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defRPr sz="2400" b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531813" algn="l">
                        <a:buClr>
                          <a:schemeClr val="accent2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989013" algn="l">
                        <a:buClr>
                          <a:srgbClr val="CC3300"/>
                        </a:buClr>
                        <a:buSzPct val="100000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5255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478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05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62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19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76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defRPr sz="2400" b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531813" algn="l">
                        <a:buClr>
                          <a:schemeClr val="accent2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989013" algn="l">
                        <a:buClr>
                          <a:srgbClr val="CC3300"/>
                        </a:buClr>
                        <a:buSzPct val="100000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5255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478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05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62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19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76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66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639879"/>
                  </a:ext>
                </a:extLst>
              </a:tr>
              <a:tr h="406400">
                <a:tc>
                  <a:txBody>
                    <a:bodyPr/>
                    <a:lstStyle>
                      <a:lvl1pPr algn="l"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defRPr sz="2400" b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531813" algn="l">
                        <a:buClr>
                          <a:schemeClr val="accent2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989013" algn="l">
                        <a:buClr>
                          <a:srgbClr val="CC3300"/>
                        </a:buClr>
                        <a:buSzPct val="100000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5255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478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05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62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19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76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defRPr sz="2400" b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531813" algn="l">
                        <a:buClr>
                          <a:schemeClr val="accent2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989013" algn="l">
                        <a:buClr>
                          <a:srgbClr val="CC3300"/>
                        </a:buClr>
                        <a:buSzPct val="100000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5255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478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05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62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19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76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5975611"/>
                  </a:ext>
                </a:extLst>
              </a:tr>
            </a:tbl>
          </a:graphicData>
        </a:graphic>
      </p:graphicFrame>
      <p:sp>
        <p:nvSpPr>
          <p:cNvPr id="788511" name="Rectangle 31"/>
          <p:cNvSpPr>
            <a:spLocks noChangeArrowheads="1"/>
          </p:cNvSpPr>
          <p:nvPr/>
        </p:nvSpPr>
        <p:spPr bwMode="auto">
          <a:xfrm>
            <a:off x="6192838" y="1652588"/>
            <a:ext cx="1620837" cy="87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altLang="en-US" sz="2400" b="1">
                <a:solidFill>
                  <a:srgbClr val="99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Reset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altLang="en-US" sz="2400" b="1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</a:t>
            </a:r>
          </a:p>
        </p:txBody>
      </p:sp>
      <p:graphicFrame>
        <p:nvGraphicFramePr>
          <p:cNvPr id="788512" name="Group 32"/>
          <p:cNvGraphicFramePr>
            <a:graphicFrameLocks noGrp="1"/>
          </p:cNvGraphicFramePr>
          <p:nvPr/>
        </p:nvGraphicFramePr>
        <p:xfrm>
          <a:off x="3851275" y="2889250"/>
          <a:ext cx="2160588" cy="2032000"/>
        </p:xfrm>
        <a:graphic>
          <a:graphicData uri="http://schemas.openxmlformats.org/drawingml/2006/table">
            <a:tbl>
              <a:tblPr/>
              <a:tblGrid>
                <a:gridCol w="539750">
                  <a:extLst>
                    <a:ext uri="{9D8B030D-6E8A-4147-A177-3AD203B41FA5}">
                      <a16:colId xmlns:a16="http://schemas.microsoft.com/office/drawing/2014/main" val="4211376355"/>
                    </a:ext>
                  </a:extLst>
                </a:gridCol>
                <a:gridCol w="539750">
                  <a:extLst>
                    <a:ext uri="{9D8B030D-6E8A-4147-A177-3AD203B41FA5}">
                      <a16:colId xmlns:a16="http://schemas.microsoft.com/office/drawing/2014/main" val="4055874903"/>
                    </a:ext>
                  </a:extLst>
                </a:gridCol>
                <a:gridCol w="1081088">
                  <a:extLst>
                    <a:ext uri="{9D8B030D-6E8A-4147-A177-3AD203B41FA5}">
                      <a16:colId xmlns:a16="http://schemas.microsoft.com/office/drawing/2014/main" val="2153720876"/>
                    </a:ext>
                  </a:extLst>
                </a:gridCol>
              </a:tblGrid>
              <a:tr h="406400">
                <a:tc>
                  <a:txBody>
                    <a:bodyPr/>
                    <a:lstStyle>
                      <a:lvl1pPr algn="l"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defRPr sz="2400" b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531813" algn="l">
                        <a:buClr>
                          <a:schemeClr val="accent2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989013" algn="l">
                        <a:buClr>
                          <a:srgbClr val="CC3300"/>
                        </a:buClr>
                        <a:buSzPct val="100000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5255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478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05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62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19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76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algn="l"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defRPr sz="2400" b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531813" algn="l">
                        <a:buClr>
                          <a:schemeClr val="accent2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989013" algn="l">
                        <a:buClr>
                          <a:srgbClr val="CC3300"/>
                        </a:buClr>
                        <a:buSzPct val="100000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5255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478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05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62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19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76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algn="l"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defRPr sz="2400" b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531813" algn="l">
                        <a:buClr>
                          <a:schemeClr val="accent2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989013" algn="l">
                        <a:buClr>
                          <a:srgbClr val="CC3300"/>
                        </a:buClr>
                        <a:buSzPct val="100000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5255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478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05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62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19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76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+1)</a:t>
                      </a:r>
                    </a:p>
                  </a:txBody>
                  <a:tcPr marL="0" marR="0" marT="0" marB="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8820363"/>
                  </a:ext>
                </a:extLst>
              </a:tr>
              <a:tr h="406400">
                <a:tc>
                  <a:txBody>
                    <a:bodyPr/>
                    <a:lstStyle>
                      <a:lvl1pPr algn="l"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defRPr sz="2400" b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531813" algn="l">
                        <a:buClr>
                          <a:schemeClr val="accent2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989013" algn="l">
                        <a:buClr>
                          <a:srgbClr val="CC3300"/>
                        </a:buClr>
                        <a:buSzPct val="100000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5255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478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05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62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19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76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defRPr sz="2400" b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531813" algn="l">
                        <a:buClr>
                          <a:schemeClr val="accent2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989013" algn="l">
                        <a:buClr>
                          <a:srgbClr val="CC3300"/>
                        </a:buClr>
                        <a:buSzPct val="100000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5255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478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05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62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19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76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defRPr sz="2400" b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531813" algn="l">
                        <a:buClr>
                          <a:schemeClr val="accent2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989013" algn="l">
                        <a:buClr>
                          <a:srgbClr val="CC3300"/>
                        </a:buClr>
                        <a:buSzPct val="100000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5255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478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05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62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19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76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0" marR="0" marT="0" marB="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2937775"/>
                  </a:ext>
                </a:extLst>
              </a:tr>
              <a:tr h="406400">
                <a:tc>
                  <a:txBody>
                    <a:bodyPr/>
                    <a:lstStyle>
                      <a:lvl1pPr algn="l"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defRPr sz="2400" b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531813" algn="l">
                        <a:buClr>
                          <a:schemeClr val="accent2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989013" algn="l">
                        <a:buClr>
                          <a:srgbClr val="CC3300"/>
                        </a:buClr>
                        <a:buSzPct val="100000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5255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478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05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62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19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76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defRPr sz="2400" b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531813" algn="l">
                        <a:buClr>
                          <a:schemeClr val="accent2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989013" algn="l">
                        <a:buClr>
                          <a:srgbClr val="CC3300"/>
                        </a:buClr>
                        <a:buSzPct val="100000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5255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478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05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62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19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76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defRPr sz="2400" b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531813" algn="l">
                        <a:buClr>
                          <a:schemeClr val="accent2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989013" algn="l">
                        <a:buClr>
                          <a:srgbClr val="CC3300"/>
                        </a:buClr>
                        <a:buSzPct val="100000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5255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478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05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62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19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76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66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4832943"/>
                  </a:ext>
                </a:extLst>
              </a:tr>
              <a:tr h="406400">
                <a:tc>
                  <a:txBody>
                    <a:bodyPr/>
                    <a:lstStyle>
                      <a:lvl1pPr algn="l"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defRPr sz="2400" b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531813" algn="l">
                        <a:buClr>
                          <a:schemeClr val="accent2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989013" algn="l">
                        <a:buClr>
                          <a:srgbClr val="CC3300"/>
                        </a:buClr>
                        <a:buSzPct val="100000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5255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478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05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62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19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76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defRPr sz="2400" b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531813" algn="l">
                        <a:buClr>
                          <a:schemeClr val="accent2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989013" algn="l">
                        <a:buClr>
                          <a:srgbClr val="CC3300"/>
                        </a:buClr>
                        <a:buSzPct val="100000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5255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478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05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62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19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76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defRPr sz="2400" b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531813" algn="l">
                        <a:buClr>
                          <a:schemeClr val="accent2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989013" algn="l">
                        <a:buClr>
                          <a:srgbClr val="CC3300"/>
                        </a:buClr>
                        <a:buSzPct val="100000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5255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478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05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62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19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76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8469385"/>
                  </a:ext>
                </a:extLst>
              </a:tr>
              <a:tr h="406400">
                <a:tc>
                  <a:txBody>
                    <a:bodyPr/>
                    <a:lstStyle>
                      <a:lvl1pPr algn="l"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defRPr sz="2400" b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531813" algn="l">
                        <a:buClr>
                          <a:schemeClr val="accent2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989013" algn="l">
                        <a:buClr>
                          <a:srgbClr val="CC3300"/>
                        </a:buClr>
                        <a:buSzPct val="100000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5255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478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05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62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19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76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defRPr sz="2400" b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531813" algn="l">
                        <a:buClr>
                          <a:schemeClr val="accent2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989013" algn="l">
                        <a:buClr>
                          <a:srgbClr val="CC3300"/>
                        </a:buClr>
                        <a:buSzPct val="100000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5255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478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05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62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19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76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defRPr sz="2400" b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531813" algn="l">
                        <a:buClr>
                          <a:schemeClr val="accent2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989013" algn="l">
                        <a:buClr>
                          <a:srgbClr val="CC3300"/>
                        </a:buClr>
                        <a:buSzPct val="100000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5255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478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05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62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19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76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Q’</a:t>
                      </a: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0" marR="0" marT="0" marB="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0121662"/>
                  </a:ext>
                </a:extLst>
              </a:tr>
            </a:tbl>
          </a:graphicData>
        </a:graphic>
      </p:graphicFrame>
      <p:sp>
        <p:nvSpPr>
          <p:cNvPr id="788537" name="Rectangle 57"/>
          <p:cNvSpPr>
            <a:spLocks noChangeArrowheads="1"/>
          </p:cNvSpPr>
          <p:nvPr/>
        </p:nvSpPr>
        <p:spPr bwMode="auto">
          <a:xfrm>
            <a:off x="6192838" y="3168650"/>
            <a:ext cx="1620837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No change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altLang="en-US" sz="2400" b="1">
                <a:solidFill>
                  <a:srgbClr val="99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Reset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altLang="en-US" sz="2400" b="1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altLang="en-US" sz="2400" b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Toggle</a:t>
            </a:r>
          </a:p>
        </p:txBody>
      </p:sp>
      <p:grpSp>
        <p:nvGrpSpPr>
          <p:cNvPr id="788538" name="Group 58"/>
          <p:cNvGrpSpPr>
            <a:grpSpLocks/>
          </p:cNvGrpSpPr>
          <p:nvPr/>
        </p:nvGrpSpPr>
        <p:grpSpPr bwMode="auto">
          <a:xfrm>
            <a:off x="1331913" y="3068638"/>
            <a:ext cx="1619250" cy="1620837"/>
            <a:chOff x="2653" y="3067"/>
            <a:chExt cx="1020" cy="1021"/>
          </a:xfrm>
        </p:grpSpPr>
        <p:sp>
          <p:nvSpPr>
            <p:cNvPr id="788539" name="Rectangle 59"/>
            <p:cNvSpPr>
              <a:spLocks noChangeArrowheads="1"/>
            </p:cNvSpPr>
            <p:nvPr/>
          </p:nvSpPr>
          <p:spPr bwMode="auto">
            <a:xfrm>
              <a:off x="2880" y="3067"/>
              <a:ext cx="567" cy="1021"/>
            </a:xfrm>
            <a:prstGeom prst="rect">
              <a:avLst/>
            </a:prstGeom>
            <a:solidFill>
              <a:srgbClr val="66FFFF"/>
            </a:solidFill>
            <a:ln w="381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GB"/>
            </a:p>
          </p:txBody>
        </p:sp>
        <p:sp>
          <p:nvSpPr>
            <p:cNvPr id="788540" name="Rectangle 60"/>
            <p:cNvSpPr>
              <a:spLocks noChangeArrowheads="1"/>
            </p:cNvSpPr>
            <p:nvPr/>
          </p:nvSpPr>
          <p:spPr bwMode="auto">
            <a:xfrm>
              <a:off x="2880" y="3180"/>
              <a:ext cx="227" cy="2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r>
                <a:rPr lang="en-US" altLang="en-US" sz="2400" b="1" i="1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J</a:t>
              </a:r>
            </a:p>
          </p:txBody>
        </p:sp>
        <p:sp>
          <p:nvSpPr>
            <p:cNvPr id="788541" name="Line 61"/>
            <p:cNvSpPr>
              <a:spLocks noChangeShapeType="1"/>
            </p:cNvSpPr>
            <p:nvPr/>
          </p:nvSpPr>
          <p:spPr bwMode="auto">
            <a:xfrm>
              <a:off x="2880" y="3466"/>
              <a:ext cx="113" cy="11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endParaRPr lang="en-GB"/>
            </a:p>
          </p:txBody>
        </p:sp>
        <p:sp>
          <p:nvSpPr>
            <p:cNvPr id="788542" name="Line 62"/>
            <p:cNvSpPr>
              <a:spLocks noChangeShapeType="1"/>
            </p:cNvSpPr>
            <p:nvPr/>
          </p:nvSpPr>
          <p:spPr bwMode="auto">
            <a:xfrm flipH="1">
              <a:off x="2880" y="3579"/>
              <a:ext cx="113" cy="11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endParaRPr lang="en-GB"/>
            </a:p>
          </p:txBody>
        </p:sp>
        <p:sp>
          <p:nvSpPr>
            <p:cNvPr id="788543" name="Line 63"/>
            <p:cNvSpPr>
              <a:spLocks noChangeShapeType="1"/>
            </p:cNvSpPr>
            <p:nvPr/>
          </p:nvSpPr>
          <p:spPr bwMode="auto">
            <a:xfrm flipH="1">
              <a:off x="2653" y="3293"/>
              <a:ext cx="227" cy="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GB"/>
            </a:p>
          </p:txBody>
        </p:sp>
        <p:sp>
          <p:nvSpPr>
            <p:cNvPr id="788544" name="Line 64"/>
            <p:cNvSpPr>
              <a:spLocks noChangeShapeType="1"/>
            </p:cNvSpPr>
            <p:nvPr/>
          </p:nvSpPr>
          <p:spPr bwMode="auto">
            <a:xfrm flipH="1">
              <a:off x="2653" y="3579"/>
              <a:ext cx="227" cy="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GB"/>
            </a:p>
          </p:txBody>
        </p:sp>
        <p:sp>
          <p:nvSpPr>
            <p:cNvPr id="788545" name="Line 65"/>
            <p:cNvSpPr>
              <a:spLocks noChangeShapeType="1"/>
            </p:cNvSpPr>
            <p:nvPr/>
          </p:nvSpPr>
          <p:spPr bwMode="auto">
            <a:xfrm flipH="1">
              <a:off x="3447" y="3293"/>
              <a:ext cx="226" cy="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GB"/>
            </a:p>
          </p:txBody>
        </p:sp>
        <p:sp>
          <p:nvSpPr>
            <p:cNvPr id="788546" name="Line 66"/>
            <p:cNvSpPr>
              <a:spLocks noChangeShapeType="1"/>
            </p:cNvSpPr>
            <p:nvPr/>
          </p:nvSpPr>
          <p:spPr bwMode="auto">
            <a:xfrm flipH="1">
              <a:off x="3447" y="3861"/>
              <a:ext cx="226" cy="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GB"/>
            </a:p>
          </p:txBody>
        </p:sp>
        <p:sp>
          <p:nvSpPr>
            <p:cNvPr id="788547" name="Rectangle 67"/>
            <p:cNvSpPr>
              <a:spLocks noChangeArrowheads="1"/>
            </p:cNvSpPr>
            <p:nvPr/>
          </p:nvSpPr>
          <p:spPr bwMode="auto">
            <a:xfrm>
              <a:off x="3220" y="3180"/>
              <a:ext cx="227" cy="2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r>
                <a:rPr lang="en-US" altLang="en-US" sz="2400" b="1" i="1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Q</a:t>
              </a:r>
            </a:p>
          </p:txBody>
        </p:sp>
        <p:sp>
          <p:nvSpPr>
            <p:cNvPr id="788548" name="Oval 68"/>
            <p:cNvSpPr>
              <a:spLocks noChangeAspect="1" noChangeArrowheads="1"/>
            </p:cNvSpPr>
            <p:nvPr/>
          </p:nvSpPr>
          <p:spPr bwMode="auto">
            <a:xfrm>
              <a:off x="3447" y="3819"/>
              <a:ext cx="79" cy="79"/>
            </a:xfrm>
            <a:prstGeom prst="ellipse">
              <a:avLst/>
            </a:prstGeom>
            <a:solidFill>
              <a:schemeClr val="bg1"/>
            </a:solidFill>
            <a:ln w="3810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endParaRPr lang="en-GB"/>
            </a:p>
          </p:txBody>
        </p:sp>
        <p:grpSp>
          <p:nvGrpSpPr>
            <p:cNvPr id="788549" name="Group 69"/>
            <p:cNvGrpSpPr>
              <a:grpSpLocks/>
            </p:cNvGrpSpPr>
            <p:nvPr/>
          </p:nvGrpSpPr>
          <p:grpSpPr bwMode="auto">
            <a:xfrm>
              <a:off x="3220" y="3760"/>
              <a:ext cx="227" cy="214"/>
              <a:chOff x="5034" y="1492"/>
              <a:chExt cx="227" cy="214"/>
            </a:xfrm>
          </p:grpSpPr>
          <p:sp>
            <p:nvSpPr>
              <p:cNvPr id="788550" name="Rectangle 70"/>
              <p:cNvSpPr>
                <a:spLocks noChangeArrowheads="1"/>
              </p:cNvSpPr>
              <p:nvPr/>
            </p:nvSpPr>
            <p:spPr bwMode="auto">
              <a:xfrm>
                <a:off x="5034" y="1499"/>
                <a:ext cx="227" cy="20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r>
                  <a:rPr lang="en-US" altLang="en-US" sz="2400" b="1" i="1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</a:t>
                </a:r>
              </a:p>
            </p:txBody>
          </p:sp>
          <p:sp>
            <p:nvSpPr>
              <p:cNvPr id="788551" name="Line 71"/>
              <p:cNvSpPr>
                <a:spLocks noChangeShapeType="1"/>
              </p:cNvSpPr>
              <p:nvPr/>
            </p:nvSpPr>
            <p:spPr bwMode="auto">
              <a:xfrm flipH="1">
                <a:off x="5099" y="1492"/>
                <a:ext cx="114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endParaRPr lang="en-GB"/>
              </a:p>
            </p:txBody>
          </p:sp>
        </p:grpSp>
        <p:sp>
          <p:nvSpPr>
            <p:cNvPr id="788552" name="Line 72"/>
            <p:cNvSpPr>
              <a:spLocks noChangeShapeType="1"/>
            </p:cNvSpPr>
            <p:nvPr/>
          </p:nvSpPr>
          <p:spPr bwMode="auto">
            <a:xfrm flipH="1">
              <a:off x="2653" y="3861"/>
              <a:ext cx="227" cy="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GB"/>
            </a:p>
          </p:txBody>
        </p:sp>
        <p:sp>
          <p:nvSpPr>
            <p:cNvPr id="788553" name="Rectangle 73"/>
            <p:cNvSpPr>
              <a:spLocks noChangeArrowheads="1"/>
            </p:cNvSpPr>
            <p:nvPr/>
          </p:nvSpPr>
          <p:spPr bwMode="auto">
            <a:xfrm>
              <a:off x="2880" y="3767"/>
              <a:ext cx="227" cy="2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r>
                <a:rPr lang="en-US" altLang="en-US" sz="2400" b="1" i="1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</a:t>
              </a:r>
            </a:p>
          </p:txBody>
        </p:sp>
      </p:grpSp>
      <p:grpSp>
        <p:nvGrpSpPr>
          <p:cNvPr id="788554" name="Group 74"/>
          <p:cNvGrpSpPr>
            <a:grpSpLocks/>
          </p:cNvGrpSpPr>
          <p:nvPr/>
        </p:nvGrpSpPr>
        <p:grpSpPr bwMode="auto">
          <a:xfrm>
            <a:off x="1331913" y="5049838"/>
            <a:ext cx="1619250" cy="1439862"/>
            <a:chOff x="4467" y="913"/>
            <a:chExt cx="1020" cy="907"/>
          </a:xfrm>
        </p:grpSpPr>
        <p:sp>
          <p:nvSpPr>
            <p:cNvPr id="788555" name="Rectangle 75"/>
            <p:cNvSpPr>
              <a:spLocks noChangeArrowheads="1"/>
            </p:cNvSpPr>
            <p:nvPr/>
          </p:nvSpPr>
          <p:spPr bwMode="auto">
            <a:xfrm>
              <a:off x="4694" y="913"/>
              <a:ext cx="567" cy="907"/>
            </a:xfrm>
            <a:prstGeom prst="rect">
              <a:avLst/>
            </a:prstGeom>
            <a:solidFill>
              <a:srgbClr val="66FF33"/>
            </a:solidFill>
            <a:ln w="381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GB"/>
            </a:p>
          </p:txBody>
        </p:sp>
        <p:sp>
          <p:nvSpPr>
            <p:cNvPr id="788556" name="Rectangle 76"/>
            <p:cNvSpPr>
              <a:spLocks noChangeArrowheads="1"/>
            </p:cNvSpPr>
            <p:nvPr/>
          </p:nvSpPr>
          <p:spPr bwMode="auto">
            <a:xfrm>
              <a:off x="4694" y="1026"/>
              <a:ext cx="227" cy="2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r>
                <a:rPr lang="en-US" altLang="en-US" sz="2400" b="1" i="1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</a:p>
          </p:txBody>
        </p:sp>
        <p:sp>
          <p:nvSpPr>
            <p:cNvPr id="788557" name="Line 77"/>
            <p:cNvSpPr>
              <a:spLocks noChangeShapeType="1"/>
            </p:cNvSpPr>
            <p:nvPr/>
          </p:nvSpPr>
          <p:spPr bwMode="auto">
            <a:xfrm>
              <a:off x="4694" y="1480"/>
              <a:ext cx="113" cy="11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endParaRPr lang="en-GB"/>
            </a:p>
          </p:txBody>
        </p:sp>
        <p:sp>
          <p:nvSpPr>
            <p:cNvPr id="788558" name="Line 78"/>
            <p:cNvSpPr>
              <a:spLocks noChangeShapeType="1"/>
            </p:cNvSpPr>
            <p:nvPr/>
          </p:nvSpPr>
          <p:spPr bwMode="auto">
            <a:xfrm flipH="1">
              <a:off x="4694" y="1593"/>
              <a:ext cx="113" cy="11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endParaRPr lang="en-GB"/>
            </a:p>
          </p:txBody>
        </p:sp>
        <p:sp>
          <p:nvSpPr>
            <p:cNvPr id="788559" name="Line 79"/>
            <p:cNvSpPr>
              <a:spLocks noChangeShapeType="1"/>
            </p:cNvSpPr>
            <p:nvPr/>
          </p:nvSpPr>
          <p:spPr bwMode="auto">
            <a:xfrm flipH="1">
              <a:off x="4467" y="1139"/>
              <a:ext cx="227" cy="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GB"/>
            </a:p>
          </p:txBody>
        </p:sp>
        <p:sp>
          <p:nvSpPr>
            <p:cNvPr id="788560" name="Line 80"/>
            <p:cNvSpPr>
              <a:spLocks noChangeShapeType="1"/>
            </p:cNvSpPr>
            <p:nvPr/>
          </p:nvSpPr>
          <p:spPr bwMode="auto">
            <a:xfrm flipH="1">
              <a:off x="4467" y="1593"/>
              <a:ext cx="227" cy="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GB"/>
            </a:p>
          </p:txBody>
        </p:sp>
        <p:sp>
          <p:nvSpPr>
            <p:cNvPr id="788561" name="Line 81"/>
            <p:cNvSpPr>
              <a:spLocks noChangeShapeType="1"/>
            </p:cNvSpPr>
            <p:nvPr/>
          </p:nvSpPr>
          <p:spPr bwMode="auto">
            <a:xfrm flipH="1">
              <a:off x="5261" y="1139"/>
              <a:ext cx="226" cy="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GB"/>
            </a:p>
          </p:txBody>
        </p:sp>
        <p:sp>
          <p:nvSpPr>
            <p:cNvPr id="788562" name="Line 82"/>
            <p:cNvSpPr>
              <a:spLocks noChangeShapeType="1"/>
            </p:cNvSpPr>
            <p:nvPr/>
          </p:nvSpPr>
          <p:spPr bwMode="auto">
            <a:xfrm flipH="1">
              <a:off x="5261" y="1593"/>
              <a:ext cx="226" cy="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GB"/>
            </a:p>
          </p:txBody>
        </p:sp>
        <p:sp>
          <p:nvSpPr>
            <p:cNvPr id="788563" name="Rectangle 83"/>
            <p:cNvSpPr>
              <a:spLocks noChangeArrowheads="1"/>
            </p:cNvSpPr>
            <p:nvPr/>
          </p:nvSpPr>
          <p:spPr bwMode="auto">
            <a:xfrm>
              <a:off x="5034" y="1026"/>
              <a:ext cx="227" cy="2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r>
                <a:rPr lang="en-US" altLang="en-US" sz="2400" b="1" i="1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Q</a:t>
              </a:r>
            </a:p>
          </p:txBody>
        </p:sp>
        <p:sp>
          <p:nvSpPr>
            <p:cNvPr id="788564" name="Oval 84"/>
            <p:cNvSpPr>
              <a:spLocks noChangeAspect="1" noChangeArrowheads="1"/>
            </p:cNvSpPr>
            <p:nvPr/>
          </p:nvSpPr>
          <p:spPr bwMode="auto">
            <a:xfrm>
              <a:off x="5261" y="1551"/>
              <a:ext cx="79" cy="79"/>
            </a:xfrm>
            <a:prstGeom prst="ellipse">
              <a:avLst/>
            </a:prstGeom>
            <a:solidFill>
              <a:schemeClr val="bg1"/>
            </a:solidFill>
            <a:ln w="3810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endParaRPr lang="en-GB"/>
            </a:p>
          </p:txBody>
        </p:sp>
        <p:grpSp>
          <p:nvGrpSpPr>
            <p:cNvPr id="788565" name="Group 85"/>
            <p:cNvGrpSpPr>
              <a:grpSpLocks/>
            </p:cNvGrpSpPr>
            <p:nvPr/>
          </p:nvGrpSpPr>
          <p:grpSpPr bwMode="auto">
            <a:xfrm>
              <a:off x="5034" y="1492"/>
              <a:ext cx="227" cy="214"/>
              <a:chOff x="5034" y="1492"/>
              <a:chExt cx="227" cy="214"/>
            </a:xfrm>
          </p:grpSpPr>
          <p:sp>
            <p:nvSpPr>
              <p:cNvPr id="788566" name="Rectangle 86"/>
              <p:cNvSpPr>
                <a:spLocks noChangeArrowheads="1"/>
              </p:cNvSpPr>
              <p:nvPr/>
            </p:nvSpPr>
            <p:spPr bwMode="auto">
              <a:xfrm>
                <a:off x="5034" y="1499"/>
                <a:ext cx="227" cy="20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r>
                  <a:rPr lang="en-US" altLang="en-US" sz="2400" b="1" i="1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</a:t>
                </a:r>
              </a:p>
            </p:txBody>
          </p:sp>
          <p:sp>
            <p:nvSpPr>
              <p:cNvPr id="788567" name="Line 87"/>
              <p:cNvSpPr>
                <a:spLocks noChangeShapeType="1"/>
              </p:cNvSpPr>
              <p:nvPr/>
            </p:nvSpPr>
            <p:spPr bwMode="auto">
              <a:xfrm flipH="1">
                <a:off x="5099" y="1492"/>
                <a:ext cx="114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endParaRPr lang="en-GB"/>
              </a:p>
            </p:txBody>
          </p:sp>
        </p:grpSp>
      </p:grpSp>
      <p:graphicFrame>
        <p:nvGraphicFramePr>
          <p:cNvPr id="788568" name="Group 88"/>
          <p:cNvGraphicFramePr>
            <a:graphicFrameLocks noGrp="1"/>
          </p:cNvGraphicFramePr>
          <p:nvPr/>
        </p:nvGraphicFramePr>
        <p:xfrm>
          <a:off x="4030663" y="5270500"/>
          <a:ext cx="1800225" cy="1219200"/>
        </p:xfrm>
        <a:graphic>
          <a:graphicData uri="http://schemas.openxmlformats.org/drawingml/2006/table">
            <a:tbl>
              <a:tblPr/>
              <a:tblGrid>
                <a:gridCol w="539750">
                  <a:extLst>
                    <a:ext uri="{9D8B030D-6E8A-4147-A177-3AD203B41FA5}">
                      <a16:colId xmlns:a16="http://schemas.microsoft.com/office/drawing/2014/main" val="2679492759"/>
                    </a:ext>
                  </a:extLst>
                </a:gridCol>
                <a:gridCol w="1260475">
                  <a:extLst>
                    <a:ext uri="{9D8B030D-6E8A-4147-A177-3AD203B41FA5}">
                      <a16:colId xmlns:a16="http://schemas.microsoft.com/office/drawing/2014/main" val="2171249058"/>
                    </a:ext>
                  </a:extLst>
                </a:gridCol>
              </a:tblGrid>
              <a:tr h="406400">
                <a:tc>
                  <a:txBody>
                    <a:bodyPr/>
                    <a:lstStyle>
                      <a:lvl1pPr algn="l"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defRPr sz="2400" b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531813" algn="l">
                        <a:buClr>
                          <a:schemeClr val="accent2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989013" algn="l">
                        <a:buClr>
                          <a:srgbClr val="CC3300"/>
                        </a:buClr>
                        <a:buSzPct val="100000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5255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478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05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62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19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76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algn="l"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defRPr sz="2400" b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531813" algn="l">
                        <a:buClr>
                          <a:schemeClr val="accent2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989013" algn="l">
                        <a:buClr>
                          <a:srgbClr val="CC3300"/>
                        </a:buClr>
                        <a:buSzPct val="100000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5255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478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05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62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19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76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+1)</a:t>
                      </a:r>
                    </a:p>
                  </a:txBody>
                  <a:tcPr marL="0" marR="0" marT="0" marB="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0129189"/>
                  </a:ext>
                </a:extLst>
              </a:tr>
              <a:tr h="406400">
                <a:tc>
                  <a:txBody>
                    <a:bodyPr/>
                    <a:lstStyle>
                      <a:lvl1pPr algn="l"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defRPr sz="2400" b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531813" algn="l">
                        <a:buClr>
                          <a:schemeClr val="accent2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989013" algn="l">
                        <a:buClr>
                          <a:srgbClr val="CC3300"/>
                        </a:buClr>
                        <a:buSzPct val="100000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5255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478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05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62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19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76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defRPr sz="2400" b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531813" algn="l">
                        <a:buClr>
                          <a:schemeClr val="accent2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989013" algn="l">
                        <a:buClr>
                          <a:srgbClr val="CC3300"/>
                        </a:buClr>
                        <a:buSzPct val="100000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5255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478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05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62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19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76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0" marR="0" marT="0" marB="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0055657"/>
                  </a:ext>
                </a:extLst>
              </a:tr>
              <a:tr h="406400">
                <a:tc>
                  <a:txBody>
                    <a:bodyPr/>
                    <a:lstStyle>
                      <a:lvl1pPr algn="l"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defRPr sz="2400" b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531813" algn="l">
                        <a:buClr>
                          <a:schemeClr val="accent2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989013" algn="l">
                        <a:buClr>
                          <a:srgbClr val="CC3300"/>
                        </a:buClr>
                        <a:buSzPct val="100000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5255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478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05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62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19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76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defRPr sz="2400" b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531813" algn="l">
                        <a:buClr>
                          <a:schemeClr val="accent2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989013" algn="l">
                        <a:buClr>
                          <a:srgbClr val="CC3300"/>
                        </a:buClr>
                        <a:buSzPct val="100000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5255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478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05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62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19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76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Q’</a:t>
                      </a: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0" marR="0" marT="0" marB="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6213057"/>
                  </a:ext>
                </a:extLst>
              </a:tr>
            </a:tbl>
          </a:graphicData>
        </a:graphic>
      </p:graphicFrame>
      <p:sp>
        <p:nvSpPr>
          <p:cNvPr id="788582" name="Rectangle 102"/>
          <p:cNvSpPr>
            <a:spLocks noChangeArrowheads="1"/>
          </p:cNvSpPr>
          <p:nvPr/>
        </p:nvSpPr>
        <p:spPr bwMode="auto">
          <a:xfrm>
            <a:off x="6192838" y="5613400"/>
            <a:ext cx="1620837" cy="87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No change</a:t>
            </a:r>
            <a:endParaRPr lang="en-US" altLang="en-US" sz="2400" b="1">
              <a:solidFill>
                <a:srgbClr val="99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altLang="en-US" sz="2400" b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Toggle</a:t>
            </a:r>
          </a:p>
        </p:txBody>
      </p:sp>
    </p:spTree>
    <p:extLst>
      <p:ext uri="{BB962C8B-B14F-4D97-AF65-F5344CB8AC3E}">
        <p14:creationId xmlns:p14="http://schemas.microsoft.com/office/powerpoint/2010/main" val="31511472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88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788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788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88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788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788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788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788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788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11" grpId="0"/>
      <p:bldP spid="788537" grpId="0"/>
      <p:bldP spid="78858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Characteristics Equation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0" dirty="0" smtClean="0"/>
              <a:t>Specify </a:t>
            </a:r>
            <a:r>
              <a:rPr lang="en-GB" sz="2800" b="0" dirty="0"/>
              <a:t>next state as a function of its current state and inputs</a:t>
            </a:r>
          </a:p>
          <a:p>
            <a:r>
              <a:rPr lang="en-GB" sz="2800" b="0" dirty="0" smtClean="0"/>
              <a:t>Q(t</a:t>
            </a:r>
            <a:r>
              <a:rPr lang="en-GB" sz="2800" b="0" dirty="0"/>
              <a:t>) </a:t>
            </a:r>
            <a:r>
              <a:rPr lang="en-GB" sz="2800" b="0" dirty="0" smtClean="0">
                <a:sym typeface="Wingdings" panose="05000000000000000000" pitchFamily="2" charset="2"/>
              </a:rPr>
              <a:t></a:t>
            </a:r>
            <a:r>
              <a:rPr lang="en-GB" sz="2800" b="0" dirty="0" smtClean="0"/>
              <a:t>current </a:t>
            </a:r>
            <a:r>
              <a:rPr lang="en-GB" sz="2800" b="0" dirty="0"/>
              <a:t>state</a:t>
            </a:r>
          </a:p>
          <a:p>
            <a:r>
              <a:rPr lang="en-GB" sz="2800" b="0" dirty="0" smtClean="0"/>
              <a:t>Q(t+1</a:t>
            </a:r>
            <a:r>
              <a:rPr lang="en-GB" sz="2800" b="0" dirty="0"/>
              <a:t>) </a:t>
            </a:r>
            <a:r>
              <a:rPr lang="en-GB" sz="2800" b="0" dirty="0" smtClean="0">
                <a:sym typeface="Wingdings" panose="05000000000000000000" pitchFamily="2" charset="2"/>
              </a:rPr>
              <a:t></a:t>
            </a:r>
            <a:r>
              <a:rPr lang="en-GB" sz="2800" b="0" dirty="0" smtClean="0"/>
              <a:t>next </a:t>
            </a:r>
            <a:r>
              <a:rPr lang="en-GB" sz="2800" b="0" dirty="0"/>
              <a:t>state</a:t>
            </a:r>
          </a:p>
          <a:p>
            <a:r>
              <a:rPr lang="en-GB" sz="2800" b="0" dirty="0"/>
              <a:t>For example:</a:t>
            </a:r>
          </a:p>
          <a:p>
            <a:r>
              <a:rPr lang="de-DE" sz="2800" b="0" dirty="0" smtClean="0"/>
              <a:t>SR </a:t>
            </a:r>
            <a:r>
              <a:rPr lang="de-DE" sz="2800" b="0" dirty="0"/>
              <a:t>latch: Q(t+1) = S + R’Q(t)</a:t>
            </a:r>
          </a:p>
          <a:p>
            <a:r>
              <a:rPr lang="en-GB" sz="2800" b="0" dirty="0" smtClean="0"/>
              <a:t>D </a:t>
            </a:r>
            <a:r>
              <a:rPr lang="en-GB" sz="2800" b="0" dirty="0"/>
              <a:t>flip-flop: Q(t+1) = D</a:t>
            </a:r>
          </a:p>
          <a:p>
            <a:r>
              <a:rPr lang="en-GB" sz="2800" b="0" dirty="0" smtClean="0"/>
              <a:t>JK </a:t>
            </a:r>
            <a:r>
              <a:rPr lang="en-GB" sz="2800" b="0" dirty="0"/>
              <a:t>flip-flop: Q(t+1) = JQ’(t)+K’Q(t)</a:t>
            </a:r>
          </a:p>
          <a:p>
            <a:r>
              <a:rPr lang="fr-FR" sz="2800" b="0" dirty="0" smtClean="0"/>
              <a:t>T </a:t>
            </a:r>
            <a:r>
              <a:rPr lang="fr-FR" sz="2800" b="0" dirty="0"/>
              <a:t>flip-flop: Q(t+1) = T⊕Q(t)= TQ’(t)+T’Q(t)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6124623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Flip-Flop Characteristic Equations</a:t>
            </a:r>
          </a:p>
        </p:txBody>
      </p:sp>
      <p:grpSp>
        <p:nvGrpSpPr>
          <p:cNvPr id="790531" name="Group 3"/>
          <p:cNvGrpSpPr>
            <a:grpSpLocks/>
          </p:cNvGrpSpPr>
          <p:nvPr/>
        </p:nvGrpSpPr>
        <p:grpSpPr bwMode="auto">
          <a:xfrm>
            <a:off x="1331913" y="1268413"/>
            <a:ext cx="1619250" cy="1439862"/>
            <a:chOff x="4467" y="913"/>
            <a:chExt cx="1020" cy="907"/>
          </a:xfrm>
        </p:grpSpPr>
        <p:sp>
          <p:nvSpPr>
            <p:cNvPr id="790532" name="Rectangle 4"/>
            <p:cNvSpPr>
              <a:spLocks noChangeArrowheads="1"/>
            </p:cNvSpPr>
            <p:nvPr/>
          </p:nvSpPr>
          <p:spPr bwMode="auto">
            <a:xfrm>
              <a:off x="4694" y="913"/>
              <a:ext cx="567" cy="907"/>
            </a:xfrm>
            <a:prstGeom prst="rect">
              <a:avLst/>
            </a:prstGeom>
            <a:solidFill>
              <a:srgbClr val="FFFF00"/>
            </a:solidFill>
            <a:ln w="381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GB"/>
            </a:p>
          </p:txBody>
        </p:sp>
        <p:sp>
          <p:nvSpPr>
            <p:cNvPr id="790533" name="Rectangle 5"/>
            <p:cNvSpPr>
              <a:spLocks noChangeArrowheads="1"/>
            </p:cNvSpPr>
            <p:nvPr/>
          </p:nvSpPr>
          <p:spPr bwMode="auto">
            <a:xfrm>
              <a:off x="4694" y="1026"/>
              <a:ext cx="227" cy="2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r>
                <a:rPr lang="en-US" altLang="en-US" sz="2400" b="1" i="1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</a:p>
          </p:txBody>
        </p:sp>
        <p:sp>
          <p:nvSpPr>
            <p:cNvPr id="790534" name="Line 6"/>
            <p:cNvSpPr>
              <a:spLocks noChangeShapeType="1"/>
            </p:cNvSpPr>
            <p:nvPr/>
          </p:nvSpPr>
          <p:spPr bwMode="auto">
            <a:xfrm>
              <a:off x="4694" y="1480"/>
              <a:ext cx="113" cy="11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endParaRPr lang="en-GB"/>
            </a:p>
          </p:txBody>
        </p:sp>
        <p:sp>
          <p:nvSpPr>
            <p:cNvPr id="790535" name="Line 7"/>
            <p:cNvSpPr>
              <a:spLocks noChangeShapeType="1"/>
            </p:cNvSpPr>
            <p:nvPr/>
          </p:nvSpPr>
          <p:spPr bwMode="auto">
            <a:xfrm flipH="1">
              <a:off x="4694" y="1593"/>
              <a:ext cx="113" cy="11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endParaRPr lang="en-GB"/>
            </a:p>
          </p:txBody>
        </p:sp>
        <p:sp>
          <p:nvSpPr>
            <p:cNvPr id="790536" name="Line 8"/>
            <p:cNvSpPr>
              <a:spLocks noChangeShapeType="1"/>
            </p:cNvSpPr>
            <p:nvPr/>
          </p:nvSpPr>
          <p:spPr bwMode="auto">
            <a:xfrm flipH="1">
              <a:off x="4467" y="1139"/>
              <a:ext cx="227" cy="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GB"/>
            </a:p>
          </p:txBody>
        </p:sp>
        <p:sp>
          <p:nvSpPr>
            <p:cNvPr id="790537" name="Line 9"/>
            <p:cNvSpPr>
              <a:spLocks noChangeShapeType="1"/>
            </p:cNvSpPr>
            <p:nvPr/>
          </p:nvSpPr>
          <p:spPr bwMode="auto">
            <a:xfrm flipH="1">
              <a:off x="4467" y="1593"/>
              <a:ext cx="227" cy="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GB"/>
            </a:p>
          </p:txBody>
        </p:sp>
        <p:sp>
          <p:nvSpPr>
            <p:cNvPr id="790538" name="Line 10"/>
            <p:cNvSpPr>
              <a:spLocks noChangeShapeType="1"/>
            </p:cNvSpPr>
            <p:nvPr/>
          </p:nvSpPr>
          <p:spPr bwMode="auto">
            <a:xfrm flipH="1">
              <a:off x="5261" y="1139"/>
              <a:ext cx="226" cy="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GB"/>
            </a:p>
          </p:txBody>
        </p:sp>
        <p:sp>
          <p:nvSpPr>
            <p:cNvPr id="790539" name="Line 11"/>
            <p:cNvSpPr>
              <a:spLocks noChangeShapeType="1"/>
            </p:cNvSpPr>
            <p:nvPr/>
          </p:nvSpPr>
          <p:spPr bwMode="auto">
            <a:xfrm flipH="1">
              <a:off x="5261" y="1593"/>
              <a:ext cx="226" cy="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GB"/>
            </a:p>
          </p:txBody>
        </p:sp>
        <p:sp>
          <p:nvSpPr>
            <p:cNvPr id="790540" name="Rectangle 12"/>
            <p:cNvSpPr>
              <a:spLocks noChangeArrowheads="1"/>
            </p:cNvSpPr>
            <p:nvPr/>
          </p:nvSpPr>
          <p:spPr bwMode="auto">
            <a:xfrm>
              <a:off x="5034" y="1026"/>
              <a:ext cx="227" cy="2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r>
                <a:rPr lang="en-US" altLang="en-US" sz="2400" b="1" i="1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Q</a:t>
              </a:r>
            </a:p>
          </p:txBody>
        </p:sp>
        <p:sp>
          <p:nvSpPr>
            <p:cNvPr id="790541" name="Oval 13"/>
            <p:cNvSpPr>
              <a:spLocks noChangeAspect="1" noChangeArrowheads="1"/>
            </p:cNvSpPr>
            <p:nvPr/>
          </p:nvSpPr>
          <p:spPr bwMode="auto">
            <a:xfrm>
              <a:off x="5261" y="1551"/>
              <a:ext cx="79" cy="79"/>
            </a:xfrm>
            <a:prstGeom prst="ellipse">
              <a:avLst/>
            </a:prstGeom>
            <a:solidFill>
              <a:schemeClr val="bg1"/>
            </a:solidFill>
            <a:ln w="3810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endParaRPr lang="en-GB"/>
            </a:p>
          </p:txBody>
        </p:sp>
        <p:grpSp>
          <p:nvGrpSpPr>
            <p:cNvPr id="790542" name="Group 14"/>
            <p:cNvGrpSpPr>
              <a:grpSpLocks/>
            </p:cNvGrpSpPr>
            <p:nvPr/>
          </p:nvGrpSpPr>
          <p:grpSpPr bwMode="auto">
            <a:xfrm>
              <a:off x="5034" y="1492"/>
              <a:ext cx="227" cy="214"/>
              <a:chOff x="5034" y="1492"/>
              <a:chExt cx="227" cy="214"/>
            </a:xfrm>
          </p:grpSpPr>
          <p:sp>
            <p:nvSpPr>
              <p:cNvPr id="790543" name="Rectangle 15"/>
              <p:cNvSpPr>
                <a:spLocks noChangeArrowheads="1"/>
              </p:cNvSpPr>
              <p:nvPr/>
            </p:nvSpPr>
            <p:spPr bwMode="auto">
              <a:xfrm>
                <a:off x="5034" y="1499"/>
                <a:ext cx="227" cy="20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r>
                  <a:rPr lang="en-US" altLang="en-US" sz="2400" b="1" i="1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</a:t>
                </a:r>
              </a:p>
            </p:txBody>
          </p:sp>
          <p:sp>
            <p:nvSpPr>
              <p:cNvPr id="790544" name="Line 16"/>
              <p:cNvSpPr>
                <a:spLocks noChangeShapeType="1"/>
              </p:cNvSpPr>
              <p:nvPr/>
            </p:nvSpPr>
            <p:spPr bwMode="auto">
              <a:xfrm flipH="1">
                <a:off x="5099" y="1492"/>
                <a:ext cx="114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endParaRPr lang="en-GB"/>
              </a:p>
            </p:txBody>
          </p:sp>
        </p:grpSp>
      </p:grpSp>
      <p:graphicFrame>
        <p:nvGraphicFramePr>
          <p:cNvPr id="790545" name="Group 17"/>
          <p:cNvGraphicFramePr>
            <a:graphicFrameLocks noGrp="1"/>
          </p:cNvGraphicFramePr>
          <p:nvPr/>
        </p:nvGraphicFramePr>
        <p:xfrm>
          <a:off x="4030663" y="1309688"/>
          <a:ext cx="1800225" cy="1219200"/>
        </p:xfrm>
        <a:graphic>
          <a:graphicData uri="http://schemas.openxmlformats.org/drawingml/2006/table">
            <a:tbl>
              <a:tblPr/>
              <a:tblGrid>
                <a:gridCol w="539750">
                  <a:extLst>
                    <a:ext uri="{9D8B030D-6E8A-4147-A177-3AD203B41FA5}">
                      <a16:colId xmlns:a16="http://schemas.microsoft.com/office/drawing/2014/main" val="502466493"/>
                    </a:ext>
                  </a:extLst>
                </a:gridCol>
                <a:gridCol w="1260475">
                  <a:extLst>
                    <a:ext uri="{9D8B030D-6E8A-4147-A177-3AD203B41FA5}">
                      <a16:colId xmlns:a16="http://schemas.microsoft.com/office/drawing/2014/main" val="647720825"/>
                    </a:ext>
                  </a:extLst>
                </a:gridCol>
              </a:tblGrid>
              <a:tr h="406400">
                <a:tc>
                  <a:txBody>
                    <a:bodyPr/>
                    <a:lstStyle>
                      <a:lvl1pPr algn="l"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defRPr sz="2400" b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531813" algn="l">
                        <a:buClr>
                          <a:schemeClr val="accent2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989013" algn="l">
                        <a:buClr>
                          <a:srgbClr val="CC3300"/>
                        </a:buClr>
                        <a:buSzPct val="100000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5255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478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05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62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19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76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algn="l"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defRPr sz="2400" b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531813" algn="l">
                        <a:buClr>
                          <a:schemeClr val="accent2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989013" algn="l">
                        <a:buClr>
                          <a:srgbClr val="CC3300"/>
                        </a:buClr>
                        <a:buSzPct val="100000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5255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478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05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62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19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76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+1)</a:t>
                      </a:r>
                    </a:p>
                  </a:txBody>
                  <a:tcPr marL="0" marR="0" marT="0" marB="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7842321"/>
                  </a:ext>
                </a:extLst>
              </a:tr>
              <a:tr h="406400">
                <a:tc>
                  <a:txBody>
                    <a:bodyPr/>
                    <a:lstStyle>
                      <a:lvl1pPr algn="l"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defRPr sz="2400" b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531813" algn="l">
                        <a:buClr>
                          <a:schemeClr val="accent2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989013" algn="l">
                        <a:buClr>
                          <a:srgbClr val="CC3300"/>
                        </a:buClr>
                        <a:buSzPct val="100000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5255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478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05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62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19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76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defRPr sz="2400" b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531813" algn="l">
                        <a:buClr>
                          <a:schemeClr val="accent2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989013" algn="l">
                        <a:buClr>
                          <a:srgbClr val="CC3300"/>
                        </a:buClr>
                        <a:buSzPct val="100000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5255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478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05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62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19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76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66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9482063"/>
                  </a:ext>
                </a:extLst>
              </a:tr>
              <a:tr h="406400">
                <a:tc>
                  <a:txBody>
                    <a:bodyPr/>
                    <a:lstStyle>
                      <a:lvl1pPr algn="l"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defRPr sz="2400" b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531813" algn="l">
                        <a:buClr>
                          <a:schemeClr val="accent2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989013" algn="l">
                        <a:buClr>
                          <a:srgbClr val="CC3300"/>
                        </a:buClr>
                        <a:buSzPct val="100000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5255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478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05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62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19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76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defRPr sz="2400" b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531813" algn="l">
                        <a:buClr>
                          <a:schemeClr val="accent2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989013" algn="l">
                        <a:buClr>
                          <a:srgbClr val="CC3300"/>
                        </a:buClr>
                        <a:buSzPct val="100000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5255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478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05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62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19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76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5229621"/>
                  </a:ext>
                </a:extLst>
              </a:tr>
            </a:tbl>
          </a:graphicData>
        </a:graphic>
      </p:graphicFrame>
      <p:sp>
        <p:nvSpPr>
          <p:cNvPr id="790559" name="Rectangle 31"/>
          <p:cNvSpPr>
            <a:spLocks noChangeArrowheads="1"/>
          </p:cNvSpPr>
          <p:nvPr/>
        </p:nvSpPr>
        <p:spPr bwMode="auto">
          <a:xfrm>
            <a:off x="6372225" y="1808163"/>
            <a:ext cx="1620838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lnSpc>
                <a:spcPct val="120000"/>
              </a:lnSpc>
              <a:spcBef>
                <a:spcPct val="0"/>
              </a:spcBef>
            </a:pPr>
            <a:r>
              <a:rPr lang="en-US" altLang="en-US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+1) </a:t>
            </a:r>
            <a:r>
              <a:rPr lang="en-US" altLang="en-US" sz="2400" b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</a:p>
        </p:txBody>
      </p:sp>
      <p:graphicFrame>
        <p:nvGraphicFramePr>
          <p:cNvPr id="790560" name="Group 32"/>
          <p:cNvGraphicFramePr>
            <a:graphicFrameLocks noGrp="1"/>
          </p:cNvGraphicFramePr>
          <p:nvPr/>
        </p:nvGraphicFramePr>
        <p:xfrm>
          <a:off x="3851275" y="2889250"/>
          <a:ext cx="2160588" cy="2032000"/>
        </p:xfrm>
        <a:graphic>
          <a:graphicData uri="http://schemas.openxmlformats.org/drawingml/2006/table">
            <a:tbl>
              <a:tblPr/>
              <a:tblGrid>
                <a:gridCol w="539750">
                  <a:extLst>
                    <a:ext uri="{9D8B030D-6E8A-4147-A177-3AD203B41FA5}">
                      <a16:colId xmlns:a16="http://schemas.microsoft.com/office/drawing/2014/main" val="970362271"/>
                    </a:ext>
                  </a:extLst>
                </a:gridCol>
                <a:gridCol w="539750">
                  <a:extLst>
                    <a:ext uri="{9D8B030D-6E8A-4147-A177-3AD203B41FA5}">
                      <a16:colId xmlns:a16="http://schemas.microsoft.com/office/drawing/2014/main" val="3197696777"/>
                    </a:ext>
                  </a:extLst>
                </a:gridCol>
                <a:gridCol w="1081088">
                  <a:extLst>
                    <a:ext uri="{9D8B030D-6E8A-4147-A177-3AD203B41FA5}">
                      <a16:colId xmlns:a16="http://schemas.microsoft.com/office/drawing/2014/main" val="1081423343"/>
                    </a:ext>
                  </a:extLst>
                </a:gridCol>
              </a:tblGrid>
              <a:tr h="406400">
                <a:tc>
                  <a:txBody>
                    <a:bodyPr/>
                    <a:lstStyle>
                      <a:lvl1pPr algn="l"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defRPr sz="2400" b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531813" algn="l">
                        <a:buClr>
                          <a:schemeClr val="accent2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989013" algn="l">
                        <a:buClr>
                          <a:srgbClr val="CC3300"/>
                        </a:buClr>
                        <a:buSzPct val="100000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5255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478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05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62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19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76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algn="l"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defRPr sz="2400" b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531813" algn="l">
                        <a:buClr>
                          <a:schemeClr val="accent2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989013" algn="l">
                        <a:buClr>
                          <a:srgbClr val="CC3300"/>
                        </a:buClr>
                        <a:buSzPct val="100000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5255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478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05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62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19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76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algn="l"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defRPr sz="2400" b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531813" algn="l">
                        <a:buClr>
                          <a:schemeClr val="accent2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989013" algn="l">
                        <a:buClr>
                          <a:srgbClr val="CC3300"/>
                        </a:buClr>
                        <a:buSzPct val="100000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5255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478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05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62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19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76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+1)</a:t>
                      </a:r>
                    </a:p>
                  </a:txBody>
                  <a:tcPr marL="0" marR="0" marT="0" marB="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7646114"/>
                  </a:ext>
                </a:extLst>
              </a:tr>
              <a:tr h="406400">
                <a:tc>
                  <a:txBody>
                    <a:bodyPr/>
                    <a:lstStyle>
                      <a:lvl1pPr algn="l"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defRPr sz="2400" b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531813" algn="l">
                        <a:buClr>
                          <a:schemeClr val="accent2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989013" algn="l">
                        <a:buClr>
                          <a:srgbClr val="CC3300"/>
                        </a:buClr>
                        <a:buSzPct val="100000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5255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478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05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62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19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76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defRPr sz="2400" b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531813" algn="l">
                        <a:buClr>
                          <a:schemeClr val="accent2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989013" algn="l">
                        <a:buClr>
                          <a:srgbClr val="CC3300"/>
                        </a:buClr>
                        <a:buSzPct val="100000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5255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478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05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62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19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76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defRPr sz="2400" b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531813" algn="l">
                        <a:buClr>
                          <a:schemeClr val="accent2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989013" algn="l">
                        <a:buClr>
                          <a:srgbClr val="CC3300"/>
                        </a:buClr>
                        <a:buSzPct val="100000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5255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478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05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62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19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76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0" marR="0" marT="0" marB="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3539089"/>
                  </a:ext>
                </a:extLst>
              </a:tr>
              <a:tr h="406400">
                <a:tc>
                  <a:txBody>
                    <a:bodyPr/>
                    <a:lstStyle>
                      <a:lvl1pPr algn="l"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defRPr sz="2400" b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531813" algn="l">
                        <a:buClr>
                          <a:schemeClr val="accent2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989013" algn="l">
                        <a:buClr>
                          <a:srgbClr val="CC3300"/>
                        </a:buClr>
                        <a:buSzPct val="100000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5255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478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05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62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19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76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defRPr sz="2400" b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531813" algn="l">
                        <a:buClr>
                          <a:schemeClr val="accent2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989013" algn="l">
                        <a:buClr>
                          <a:srgbClr val="CC3300"/>
                        </a:buClr>
                        <a:buSzPct val="100000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5255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478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05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62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19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76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defRPr sz="2400" b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531813" algn="l">
                        <a:buClr>
                          <a:schemeClr val="accent2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989013" algn="l">
                        <a:buClr>
                          <a:srgbClr val="CC3300"/>
                        </a:buClr>
                        <a:buSzPct val="100000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5255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478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05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62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19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76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66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1841646"/>
                  </a:ext>
                </a:extLst>
              </a:tr>
              <a:tr h="406400">
                <a:tc>
                  <a:txBody>
                    <a:bodyPr/>
                    <a:lstStyle>
                      <a:lvl1pPr algn="l"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defRPr sz="2400" b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531813" algn="l">
                        <a:buClr>
                          <a:schemeClr val="accent2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989013" algn="l">
                        <a:buClr>
                          <a:srgbClr val="CC3300"/>
                        </a:buClr>
                        <a:buSzPct val="100000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5255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478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05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62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19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76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defRPr sz="2400" b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531813" algn="l">
                        <a:buClr>
                          <a:schemeClr val="accent2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989013" algn="l">
                        <a:buClr>
                          <a:srgbClr val="CC3300"/>
                        </a:buClr>
                        <a:buSzPct val="100000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5255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478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05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62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19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76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defRPr sz="2400" b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531813" algn="l">
                        <a:buClr>
                          <a:schemeClr val="accent2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989013" algn="l">
                        <a:buClr>
                          <a:srgbClr val="CC3300"/>
                        </a:buClr>
                        <a:buSzPct val="100000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5255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478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05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62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19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76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4436193"/>
                  </a:ext>
                </a:extLst>
              </a:tr>
              <a:tr h="406400">
                <a:tc>
                  <a:txBody>
                    <a:bodyPr/>
                    <a:lstStyle>
                      <a:lvl1pPr algn="l"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defRPr sz="2400" b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531813" algn="l">
                        <a:buClr>
                          <a:schemeClr val="accent2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989013" algn="l">
                        <a:buClr>
                          <a:srgbClr val="CC3300"/>
                        </a:buClr>
                        <a:buSzPct val="100000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5255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478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05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62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19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76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defRPr sz="2400" b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531813" algn="l">
                        <a:buClr>
                          <a:schemeClr val="accent2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989013" algn="l">
                        <a:buClr>
                          <a:srgbClr val="CC3300"/>
                        </a:buClr>
                        <a:buSzPct val="100000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5255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478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05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62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19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76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defRPr sz="2400" b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531813" algn="l">
                        <a:buClr>
                          <a:schemeClr val="accent2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989013" algn="l">
                        <a:buClr>
                          <a:srgbClr val="CC3300"/>
                        </a:buClr>
                        <a:buSzPct val="100000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5255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478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05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62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19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76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Q’</a:t>
                      </a: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0" marR="0" marT="0" marB="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105895"/>
                  </a:ext>
                </a:extLst>
              </a:tr>
            </a:tbl>
          </a:graphicData>
        </a:graphic>
      </p:graphicFrame>
      <p:sp>
        <p:nvSpPr>
          <p:cNvPr id="790585" name="Rectangle 57"/>
          <p:cNvSpPr>
            <a:spLocks noChangeArrowheads="1"/>
          </p:cNvSpPr>
          <p:nvPr/>
        </p:nvSpPr>
        <p:spPr bwMode="auto">
          <a:xfrm>
            <a:off x="6372225" y="3608388"/>
            <a:ext cx="2520950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lnSpc>
                <a:spcPct val="120000"/>
              </a:lnSpc>
              <a:spcBef>
                <a:spcPct val="0"/>
              </a:spcBef>
            </a:pPr>
            <a:r>
              <a:rPr lang="en-US" altLang="en-US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+1) </a:t>
            </a:r>
            <a:r>
              <a:rPr lang="en-US" altLang="en-US" sz="2400" b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JQ’ </a:t>
            </a: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en-US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 K’Q</a:t>
            </a:r>
          </a:p>
        </p:txBody>
      </p:sp>
      <p:grpSp>
        <p:nvGrpSpPr>
          <p:cNvPr id="790586" name="Group 58"/>
          <p:cNvGrpSpPr>
            <a:grpSpLocks/>
          </p:cNvGrpSpPr>
          <p:nvPr/>
        </p:nvGrpSpPr>
        <p:grpSpPr bwMode="auto">
          <a:xfrm>
            <a:off x="1331913" y="3068638"/>
            <a:ext cx="1619250" cy="1620837"/>
            <a:chOff x="2653" y="3067"/>
            <a:chExt cx="1020" cy="1021"/>
          </a:xfrm>
        </p:grpSpPr>
        <p:sp>
          <p:nvSpPr>
            <p:cNvPr id="790587" name="Rectangle 59"/>
            <p:cNvSpPr>
              <a:spLocks noChangeArrowheads="1"/>
            </p:cNvSpPr>
            <p:nvPr/>
          </p:nvSpPr>
          <p:spPr bwMode="auto">
            <a:xfrm>
              <a:off x="2880" y="3067"/>
              <a:ext cx="567" cy="1021"/>
            </a:xfrm>
            <a:prstGeom prst="rect">
              <a:avLst/>
            </a:prstGeom>
            <a:solidFill>
              <a:srgbClr val="66FFFF"/>
            </a:solidFill>
            <a:ln w="381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GB"/>
            </a:p>
          </p:txBody>
        </p:sp>
        <p:sp>
          <p:nvSpPr>
            <p:cNvPr id="790588" name="Rectangle 60"/>
            <p:cNvSpPr>
              <a:spLocks noChangeArrowheads="1"/>
            </p:cNvSpPr>
            <p:nvPr/>
          </p:nvSpPr>
          <p:spPr bwMode="auto">
            <a:xfrm>
              <a:off x="2880" y="3180"/>
              <a:ext cx="227" cy="2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r>
                <a:rPr lang="en-US" altLang="en-US" sz="2400" b="1" i="1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J</a:t>
              </a:r>
            </a:p>
          </p:txBody>
        </p:sp>
        <p:sp>
          <p:nvSpPr>
            <p:cNvPr id="790589" name="Line 61"/>
            <p:cNvSpPr>
              <a:spLocks noChangeShapeType="1"/>
            </p:cNvSpPr>
            <p:nvPr/>
          </p:nvSpPr>
          <p:spPr bwMode="auto">
            <a:xfrm>
              <a:off x="2880" y="3466"/>
              <a:ext cx="113" cy="11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endParaRPr lang="en-GB"/>
            </a:p>
          </p:txBody>
        </p:sp>
        <p:sp>
          <p:nvSpPr>
            <p:cNvPr id="790590" name="Line 62"/>
            <p:cNvSpPr>
              <a:spLocks noChangeShapeType="1"/>
            </p:cNvSpPr>
            <p:nvPr/>
          </p:nvSpPr>
          <p:spPr bwMode="auto">
            <a:xfrm flipH="1">
              <a:off x="2880" y="3579"/>
              <a:ext cx="113" cy="11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endParaRPr lang="en-GB"/>
            </a:p>
          </p:txBody>
        </p:sp>
        <p:sp>
          <p:nvSpPr>
            <p:cNvPr id="790591" name="Line 63"/>
            <p:cNvSpPr>
              <a:spLocks noChangeShapeType="1"/>
            </p:cNvSpPr>
            <p:nvPr/>
          </p:nvSpPr>
          <p:spPr bwMode="auto">
            <a:xfrm flipH="1">
              <a:off x="2653" y="3293"/>
              <a:ext cx="227" cy="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GB"/>
            </a:p>
          </p:txBody>
        </p:sp>
        <p:sp>
          <p:nvSpPr>
            <p:cNvPr id="790592" name="Line 64"/>
            <p:cNvSpPr>
              <a:spLocks noChangeShapeType="1"/>
            </p:cNvSpPr>
            <p:nvPr/>
          </p:nvSpPr>
          <p:spPr bwMode="auto">
            <a:xfrm flipH="1">
              <a:off x="2653" y="3579"/>
              <a:ext cx="227" cy="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GB"/>
            </a:p>
          </p:txBody>
        </p:sp>
        <p:sp>
          <p:nvSpPr>
            <p:cNvPr id="790593" name="Line 65"/>
            <p:cNvSpPr>
              <a:spLocks noChangeShapeType="1"/>
            </p:cNvSpPr>
            <p:nvPr/>
          </p:nvSpPr>
          <p:spPr bwMode="auto">
            <a:xfrm flipH="1">
              <a:off x="3447" y="3293"/>
              <a:ext cx="226" cy="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GB"/>
            </a:p>
          </p:txBody>
        </p:sp>
        <p:sp>
          <p:nvSpPr>
            <p:cNvPr id="790594" name="Line 66"/>
            <p:cNvSpPr>
              <a:spLocks noChangeShapeType="1"/>
            </p:cNvSpPr>
            <p:nvPr/>
          </p:nvSpPr>
          <p:spPr bwMode="auto">
            <a:xfrm flipH="1">
              <a:off x="3447" y="3861"/>
              <a:ext cx="226" cy="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GB"/>
            </a:p>
          </p:txBody>
        </p:sp>
        <p:sp>
          <p:nvSpPr>
            <p:cNvPr id="790595" name="Rectangle 67"/>
            <p:cNvSpPr>
              <a:spLocks noChangeArrowheads="1"/>
            </p:cNvSpPr>
            <p:nvPr/>
          </p:nvSpPr>
          <p:spPr bwMode="auto">
            <a:xfrm>
              <a:off x="3220" y="3180"/>
              <a:ext cx="227" cy="2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r>
                <a:rPr lang="en-US" altLang="en-US" sz="2400" b="1" i="1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Q</a:t>
              </a:r>
            </a:p>
          </p:txBody>
        </p:sp>
        <p:sp>
          <p:nvSpPr>
            <p:cNvPr id="790596" name="Oval 68"/>
            <p:cNvSpPr>
              <a:spLocks noChangeAspect="1" noChangeArrowheads="1"/>
            </p:cNvSpPr>
            <p:nvPr/>
          </p:nvSpPr>
          <p:spPr bwMode="auto">
            <a:xfrm>
              <a:off x="3447" y="3819"/>
              <a:ext cx="79" cy="79"/>
            </a:xfrm>
            <a:prstGeom prst="ellipse">
              <a:avLst/>
            </a:prstGeom>
            <a:solidFill>
              <a:schemeClr val="bg1"/>
            </a:solidFill>
            <a:ln w="3810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endParaRPr lang="en-GB"/>
            </a:p>
          </p:txBody>
        </p:sp>
        <p:grpSp>
          <p:nvGrpSpPr>
            <p:cNvPr id="790597" name="Group 69"/>
            <p:cNvGrpSpPr>
              <a:grpSpLocks/>
            </p:cNvGrpSpPr>
            <p:nvPr/>
          </p:nvGrpSpPr>
          <p:grpSpPr bwMode="auto">
            <a:xfrm>
              <a:off x="3220" y="3760"/>
              <a:ext cx="227" cy="214"/>
              <a:chOff x="5034" y="1492"/>
              <a:chExt cx="227" cy="214"/>
            </a:xfrm>
          </p:grpSpPr>
          <p:sp>
            <p:nvSpPr>
              <p:cNvPr id="790598" name="Rectangle 70"/>
              <p:cNvSpPr>
                <a:spLocks noChangeArrowheads="1"/>
              </p:cNvSpPr>
              <p:nvPr/>
            </p:nvSpPr>
            <p:spPr bwMode="auto">
              <a:xfrm>
                <a:off x="5034" y="1499"/>
                <a:ext cx="227" cy="20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r>
                  <a:rPr lang="en-US" altLang="en-US" sz="2400" b="1" i="1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</a:t>
                </a:r>
              </a:p>
            </p:txBody>
          </p:sp>
          <p:sp>
            <p:nvSpPr>
              <p:cNvPr id="790599" name="Line 71"/>
              <p:cNvSpPr>
                <a:spLocks noChangeShapeType="1"/>
              </p:cNvSpPr>
              <p:nvPr/>
            </p:nvSpPr>
            <p:spPr bwMode="auto">
              <a:xfrm flipH="1">
                <a:off x="5099" y="1492"/>
                <a:ext cx="114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endParaRPr lang="en-GB"/>
              </a:p>
            </p:txBody>
          </p:sp>
        </p:grpSp>
        <p:sp>
          <p:nvSpPr>
            <p:cNvPr id="790600" name="Line 72"/>
            <p:cNvSpPr>
              <a:spLocks noChangeShapeType="1"/>
            </p:cNvSpPr>
            <p:nvPr/>
          </p:nvSpPr>
          <p:spPr bwMode="auto">
            <a:xfrm flipH="1">
              <a:off x="2653" y="3861"/>
              <a:ext cx="227" cy="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GB"/>
            </a:p>
          </p:txBody>
        </p:sp>
        <p:sp>
          <p:nvSpPr>
            <p:cNvPr id="790601" name="Rectangle 73"/>
            <p:cNvSpPr>
              <a:spLocks noChangeArrowheads="1"/>
            </p:cNvSpPr>
            <p:nvPr/>
          </p:nvSpPr>
          <p:spPr bwMode="auto">
            <a:xfrm>
              <a:off x="2880" y="3767"/>
              <a:ext cx="227" cy="2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r>
                <a:rPr lang="en-US" altLang="en-US" sz="2400" b="1" i="1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</a:t>
              </a:r>
            </a:p>
          </p:txBody>
        </p:sp>
      </p:grpSp>
      <p:grpSp>
        <p:nvGrpSpPr>
          <p:cNvPr id="790602" name="Group 74"/>
          <p:cNvGrpSpPr>
            <a:grpSpLocks/>
          </p:cNvGrpSpPr>
          <p:nvPr/>
        </p:nvGrpSpPr>
        <p:grpSpPr bwMode="auto">
          <a:xfrm>
            <a:off x="1331913" y="5049838"/>
            <a:ext cx="1619250" cy="1439862"/>
            <a:chOff x="4467" y="913"/>
            <a:chExt cx="1020" cy="907"/>
          </a:xfrm>
        </p:grpSpPr>
        <p:sp>
          <p:nvSpPr>
            <p:cNvPr id="790603" name="Rectangle 75"/>
            <p:cNvSpPr>
              <a:spLocks noChangeArrowheads="1"/>
            </p:cNvSpPr>
            <p:nvPr/>
          </p:nvSpPr>
          <p:spPr bwMode="auto">
            <a:xfrm>
              <a:off x="4694" y="913"/>
              <a:ext cx="567" cy="907"/>
            </a:xfrm>
            <a:prstGeom prst="rect">
              <a:avLst/>
            </a:prstGeom>
            <a:solidFill>
              <a:srgbClr val="66FF33"/>
            </a:solidFill>
            <a:ln w="381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GB"/>
            </a:p>
          </p:txBody>
        </p:sp>
        <p:sp>
          <p:nvSpPr>
            <p:cNvPr id="790604" name="Rectangle 76"/>
            <p:cNvSpPr>
              <a:spLocks noChangeArrowheads="1"/>
            </p:cNvSpPr>
            <p:nvPr/>
          </p:nvSpPr>
          <p:spPr bwMode="auto">
            <a:xfrm>
              <a:off x="4694" y="1026"/>
              <a:ext cx="227" cy="2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r>
                <a:rPr lang="en-US" altLang="en-US" sz="2400" b="1" i="1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</a:p>
          </p:txBody>
        </p:sp>
        <p:sp>
          <p:nvSpPr>
            <p:cNvPr id="790605" name="Line 77"/>
            <p:cNvSpPr>
              <a:spLocks noChangeShapeType="1"/>
            </p:cNvSpPr>
            <p:nvPr/>
          </p:nvSpPr>
          <p:spPr bwMode="auto">
            <a:xfrm>
              <a:off x="4694" y="1480"/>
              <a:ext cx="113" cy="11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endParaRPr lang="en-GB"/>
            </a:p>
          </p:txBody>
        </p:sp>
        <p:sp>
          <p:nvSpPr>
            <p:cNvPr id="790606" name="Line 78"/>
            <p:cNvSpPr>
              <a:spLocks noChangeShapeType="1"/>
            </p:cNvSpPr>
            <p:nvPr/>
          </p:nvSpPr>
          <p:spPr bwMode="auto">
            <a:xfrm flipH="1">
              <a:off x="4694" y="1593"/>
              <a:ext cx="113" cy="11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endParaRPr lang="en-GB"/>
            </a:p>
          </p:txBody>
        </p:sp>
        <p:sp>
          <p:nvSpPr>
            <p:cNvPr id="790607" name="Line 79"/>
            <p:cNvSpPr>
              <a:spLocks noChangeShapeType="1"/>
            </p:cNvSpPr>
            <p:nvPr/>
          </p:nvSpPr>
          <p:spPr bwMode="auto">
            <a:xfrm flipH="1">
              <a:off x="4467" y="1139"/>
              <a:ext cx="227" cy="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GB"/>
            </a:p>
          </p:txBody>
        </p:sp>
        <p:sp>
          <p:nvSpPr>
            <p:cNvPr id="790608" name="Line 80"/>
            <p:cNvSpPr>
              <a:spLocks noChangeShapeType="1"/>
            </p:cNvSpPr>
            <p:nvPr/>
          </p:nvSpPr>
          <p:spPr bwMode="auto">
            <a:xfrm flipH="1">
              <a:off x="4467" y="1593"/>
              <a:ext cx="227" cy="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GB"/>
            </a:p>
          </p:txBody>
        </p:sp>
        <p:sp>
          <p:nvSpPr>
            <p:cNvPr id="790609" name="Line 81"/>
            <p:cNvSpPr>
              <a:spLocks noChangeShapeType="1"/>
            </p:cNvSpPr>
            <p:nvPr/>
          </p:nvSpPr>
          <p:spPr bwMode="auto">
            <a:xfrm flipH="1">
              <a:off x="5261" y="1139"/>
              <a:ext cx="226" cy="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GB"/>
            </a:p>
          </p:txBody>
        </p:sp>
        <p:sp>
          <p:nvSpPr>
            <p:cNvPr id="790610" name="Line 82"/>
            <p:cNvSpPr>
              <a:spLocks noChangeShapeType="1"/>
            </p:cNvSpPr>
            <p:nvPr/>
          </p:nvSpPr>
          <p:spPr bwMode="auto">
            <a:xfrm flipH="1">
              <a:off x="5261" y="1593"/>
              <a:ext cx="226" cy="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GB"/>
            </a:p>
          </p:txBody>
        </p:sp>
        <p:sp>
          <p:nvSpPr>
            <p:cNvPr id="790611" name="Rectangle 83"/>
            <p:cNvSpPr>
              <a:spLocks noChangeArrowheads="1"/>
            </p:cNvSpPr>
            <p:nvPr/>
          </p:nvSpPr>
          <p:spPr bwMode="auto">
            <a:xfrm>
              <a:off x="5034" y="1026"/>
              <a:ext cx="227" cy="2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r>
                <a:rPr lang="en-US" altLang="en-US" sz="2400" b="1" i="1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Q</a:t>
              </a:r>
            </a:p>
          </p:txBody>
        </p:sp>
        <p:sp>
          <p:nvSpPr>
            <p:cNvPr id="790612" name="Oval 84"/>
            <p:cNvSpPr>
              <a:spLocks noChangeAspect="1" noChangeArrowheads="1"/>
            </p:cNvSpPr>
            <p:nvPr/>
          </p:nvSpPr>
          <p:spPr bwMode="auto">
            <a:xfrm>
              <a:off x="5261" y="1551"/>
              <a:ext cx="79" cy="79"/>
            </a:xfrm>
            <a:prstGeom prst="ellipse">
              <a:avLst/>
            </a:prstGeom>
            <a:solidFill>
              <a:schemeClr val="bg1"/>
            </a:solidFill>
            <a:ln w="3810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endParaRPr lang="en-GB"/>
            </a:p>
          </p:txBody>
        </p:sp>
        <p:grpSp>
          <p:nvGrpSpPr>
            <p:cNvPr id="790613" name="Group 85"/>
            <p:cNvGrpSpPr>
              <a:grpSpLocks/>
            </p:cNvGrpSpPr>
            <p:nvPr/>
          </p:nvGrpSpPr>
          <p:grpSpPr bwMode="auto">
            <a:xfrm>
              <a:off x="5034" y="1492"/>
              <a:ext cx="227" cy="214"/>
              <a:chOff x="5034" y="1492"/>
              <a:chExt cx="227" cy="214"/>
            </a:xfrm>
          </p:grpSpPr>
          <p:sp>
            <p:nvSpPr>
              <p:cNvPr id="790614" name="Rectangle 86"/>
              <p:cNvSpPr>
                <a:spLocks noChangeArrowheads="1"/>
              </p:cNvSpPr>
              <p:nvPr/>
            </p:nvSpPr>
            <p:spPr bwMode="auto">
              <a:xfrm>
                <a:off x="5034" y="1499"/>
                <a:ext cx="227" cy="20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r>
                  <a:rPr lang="en-US" altLang="en-US" sz="2400" b="1" i="1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</a:t>
                </a:r>
              </a:p>
            </p:txBody>
          </p:sp>
          <p:sp>
            <p:nvSpPr>
              <p:cNvPr id="790615" name="Line 87"/>
              <p:cNvSpPr>
                <a:spLocks noChangeShapeType="1"/>
              </p:cNvSpPr>
              <p:nvPr/>
            </p:nvSpPr>
            <p:spPr bwMode="auto">
              <a:xfrm flipH="1">
                <a:off x="5099" y="1492"/>
                <a:ext cx="114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>
                <a:spAutoFit/>
              </a:bodyPr>
              <a:lstStyle/>
              <a:p>
                <a:endParaRPr lang="en-GB"/>
              </a:p>
            </p:txBody>
          </p:sp>
        </p:grpSp>
      </p:grpSp>
      <p:graphicFrame>
        <p:nvGraphicFramePr>
          <p:cNvPr id="790616" name="Group 88"/>
          <p:cNvGraphicFramePr>
            <a:graphicFrameLocks noGrp="1"/>
          </p:cNvGraphicFramePr>
          <p:nvPr/>
        </p:nvGraphicFramePr>
        <p:xfrm>
          <a:off x="4030663" y="5270500"/>
          <a:ext cx="1800225" cy="1219200"/>
        </p:xfrm>
        <a:graphic>
          <a:graphicData uri="http://schemas.openxmlformats.org/drawingml/2006/table">
            <a:tbl>
              <a:tblPr/>
              <a:tblGrid>
                <a:gridCol w="539750">
                  <a:extLst>
                    <a:ext uri="{9D8B030D-6E8A-4147-A177-3AD203B41FA5}">
                      <a16:colId xmlns:a16="http://schemas.microsoft.com/office/drawing/2014/main" val="2238205192"/>
                    </a:ext>
                  </a:extLst>
                </a:gridCol>
                <a:gridCol w="1260475">
                  <a:extLst>
                    <a:ext uri="{9D8B030D-6E8A-4147-A177-3AD203B41FA5}">
                      <a16:colId xmlns:a16="http://schemas.microsoft.com/office/drawing/2014/main" val="1239789784"/>
                    </a:ext>
                  </a:extLst>
                </a:gridCol>
              </a:tblGrid>
              <a:tr h="406400">
                <a:tc>
                  <a:txBody>
                    <a:bodyPr/>
                    <a:lstStyle>
                      <a:lvl1pPr algn="l"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defRPr sz="2400" b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531813" algn="l">
                        <a:buClr>
                          <a:schemeClr val="accent2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989013" algn="l">
                        <a:buClr>
                          <a:srgbClr val="CC3300"/>
                        </a:buClr>
                        <a:buSzPct val="100000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5255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478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05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62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19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76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algn="l"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defRPr sz="2400" b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531813" algn="l">
                        <a:buClr>
                          <a:schemeClr val="accent2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989013" algn="l">
                        <a:buClr>
                          <a:srgbClr val="CC3300"/>
                        </a:buClr>
                        <a:buSzPct val="100000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5255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478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05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62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19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76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+1)</a:t>
                      </a:r>
                    </a:p>
                  </a:txBody>
                  <a:tcPr marL="0" marR="0" marT="0" marB="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238974"/>
                  </a:ext>
                </a:extLst>
              </a:tr>
              <a:tr h="406400">
                <a:tc>
                  <a:txBody>
                    <a:bodyPr/>
                    <a:lstStyle>
                      <a:lvl1pPr algn="l"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defRPr sz="2400" b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531813" algn="l">
                        <a:buClr>
                          <a:schemeClr val="accent2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989013" algn="l">
                        <a:buClr>
                          <a:srgbClr val="CC3300"/>
                        </a:buClr>
                        <a:buSzPct val="100000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5255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478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05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62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19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76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defRPr sz="2400" b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531813" algn="l">
                        <a:buClr>
                          <a:schemeClr val="accent2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989013" algn="l">
                        <a:buClr>
                          <a:srgbClr val="CC3300"/>
                        </a:buClr>
                        <a:buSzPct val="100000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5255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478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05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62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19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76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0" marR="0" marT="0" marB="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001400"/>
                  </a:ext>
                </a:extLst>
              </a:tr>
              <a:tr h="406400">
                <a:tc>
                  <a:txBody>
                    <a:bodyPr/>
                    <a:lstStyle>
                      <a:lvl1pPr algn="l"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defRPr sz="2400" b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531813" algn="l">
                        <a:buClr>
                          <a:schemeClr val="accent2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989013" algn="l">
                        <a:buClr>
                          <a:srgbClr val="CC3300"/>
                        </a:buClr>
                        <a:buSzPct val="100000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5255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478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05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62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19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76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defRPr sz="2400" b="1">
                          <a:solidFill>
                            <a:schemeClr val="accent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1pPr>
                      <a:lvl2pPr marL="531813" algn="l">
                        <a:buClr>
                          <a:schemeClr val="accent2"/>
                        </a:buClr>
                        <a:buSzPct val="100000"/>
                        <a:buFont typeface="Times New Roman" panose="02020603050405020304" pitchFamily="18" charset="0"/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2pPr>
                      <a:lvl3pPr marL="989013" algn="l">
                        <a:buClr>
                          <a:srgbClr val="CC3300"/>
                        </a:buClr>
                        <a:buSzPct val="100000"/>
                        <a:defRPr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3pPr>
                      <a:lvl4pPr marL="1525588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4pPr>
                      <a:lvl5pPr marL="2047875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5pPr>
                      <a:lvl6pPr marL="25050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6pPr>
                      <a:lvl7pPr marL="29622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7pPr>
                      <a:lvl8pPr marL="34194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8pPr>
                      <a:lvl9pPr marL="38766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buSzPct val="10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Q’</a:t>
                      </a: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0" marR="0" marT="0" marB="0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0701766"/>
                  </a:ext>
                </a:extLst>
              </a:tr>
            </a:tbl>
          </a:graphicData>
        </a:graphic>
      </p:graphicFrame>
      <p:sp>
        <p:nvSpPr>
          <p:cNvPr id="790630" name="Rectangle 102"/>
          <p:cNvSpPr>
            <a:spLocks noChangeArrowheads="1"/>
          </p:cNvSpPr>
          <p:nvPr/>
        </p:nvSpPr>
        <p:spPr bwMode="auto">
          <a:xfrm>
            <a:off x="6372225" y="5768975"/>
            <a:ext cx="2339975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lnSpc>
                <a:spcPct val="120000"/>
              </a:lnSpc>
              <a:spcBef>
                <a:spcPct val="0"/>
              </a:spcBef>
            </a:pPr>
            <a:r>
              <a:rPr lang="en-US" altLang="en-US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+1) </a:t>
            </a:r>
            <a:r>
              <a:rPr lang="en-US" altLang="en-US" sz="2400" b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</a:p>
        </p:txBody>
      </p:sp>
    </p:spTree>
    <p:extLst>
      <p:ext uri="{BB962C8B-B14F-4D97-AF65-F5344CB8AC3E}">
        <p14:creationId xmlns:p14="http://schemas.microsoft.com/office/powerpoint/2010/main" val="62689178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90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790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90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790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790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790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790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790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790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0559" grpId="0"/>
      <p:bldP spid="790585" grpId="0"/>
      <p:bldP spid="79063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5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Sequential </a:t>
            </a:r>
            <a:r>
              <a:rPr lang="en-US" dirty="0"/>
              <a:t>Circuits</a:t>
            </a:r>
          </a:p>
        </p:txBody>
      </p:sp>
      <p:sp>
        <p:nvSpPr>
          <p:cNvPr id="925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0" dirty="0" smtClean="0"/>
              <a:t>In </a:t>
            </a:r>
            <a:r>
              <a:rPr lang="en-GB" sz="2800" b="0" dirty="0"/>
              <a:t>the previous session, we said that the output of a combinational circuit depends solely upon the input. </a:t>
            </a:r>
            <a:endParaRPr lang="en-GB" sz="2800" b="0" dirty="0" smtClean="0"/>
          </a:p>
          <a:p>
            <a:r>
              <a:rPr lang="en-GB" sz="2800" b="0" dirty="0" smtClean="0"/>
              <a:t>The implication is </a:t>
            </a:r>
            <a:r>
              <a:rPr lang="en-GB" sz="2800" b="0" dirty="0"/>
              <a:t>that combinational circuits have no memory. In order to build sophisticated digital logic circuits, including </a:t>
            </a:r>
            <a:r>
              <a:rPr lang="en-GB" sz="2800" b="0" dirty="0" smtClean="0"/>
              <a:t>computers, we need more </a:t>
            </a:r>
            <a:r>
              <a:rPr lang="en-GB" sz="2800" b="0" dirty="0"/>
              <a:t>a  </a:t>
            </a:r>
            <a:r>
              <a:rPr lang="en-GB" sz="2800" b="0" dirty="0" smtClean="0"/>
              <a:t>powerful model.</a:t>
            </a:r>
          </a:p>
          <a:p>
            <a:r>
              <a:rPr lang="en-GB" sz="2800" b="0" dirty="0" smtClean="0"/>
              <a:t>We need circuits </a:t>
            </a:r>
            <a:r>
              <a:rPr lang="en-GB" sz="2800" b="0" dirty="0"/>
              <a:t>whose </a:t>
            </a:r>
            <a:r>
              <a:rPr lang="en-GB" sz="2800" b="0" dirty="0" smtClean="0"/>
              <a:t>output depends upon both </a:t>
            </a:r>
            <a:r>
              <a:rPr lang="en-GB" sz="2800" b="0" dirty="0"/>
              <a:t>the </a:t>
            </a:r>
            <a:r>
              <a:rPr lang="en-GB" sz="2800" b="0" dirty="0" smtClean="0"/>
              <a:t>input </a:t>
            </a:r>
            <a:r>
              <a:rPr lang="en-GB" sz="2800" b="0" dirty="0"/>
              <a:t>of </a:t>
            </a:r>
            <a:r>
              <a:rPr lang="en-GB" sz="2800" b="0" dirty="0" smtClean="0"/>
              <a:t>the circuit and its previous </a:t>
            </a:r>
            <a:r>
              <a:rPr lang="en-GB" sz="2800" b="0" dirty="0"/>
              <a:t>state. In other words, we need circuits that have </a:t>
            </a:r>
            <a:r>
              <a:rPr lang="en-GB" sz="2800" b="0" i="1" dirty="0"/>
              <a:t>memory. </a:t>
            </a:r>
            <a:endParaRPr lang="en-US" sz="2800" b="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45326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5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Sequential </a:t>
            </a:r>
            <a:r>
              <a:rPr lang="en-US" dirty="0"/>
              <a:t>Circuits</a:t>
            </a:r>
          </a:p>
        </p:txBody>
      </p:sp>
      <p:sp>
        <p:nvSpPr>
          <p:cNvPr id="925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0" dirty="0" smtClean="0"/>
              <a:t>For </a:t>
            </a:r>
            <a:r>
              <a:rPr lang="en-GB" sz="2800" b="0" dirty="0"/>
              <a:t>a device to serve as a memory, it must have three characteristics:  </a:t>
            </a:r>
          </a:p>
          <a:p>
            <a:pPr lvl="1"/>
            <a:r>
              <a:rPr lang="en-GB" sz="2400" b="0" dirty="0" smtClean="0"/>
              <a:t>the </a:t>
            </a:r>
            <a:r>
              <a:rPr lang="en-GB" sz="2400" b="0" dirty="0"/>
              <a:t>device must have two stable states </a:t>
            </a:r>
          </a:p>
          <a:p>
            <a:pPr lvl="1"/>
            <a:r>
              <a:rPr lang="en-GB" sz="2400" b="0" dirty="0" smtClean="0"/>
              <a:t>there </a:t>
            </a:r>
            <a:r>
              <a:rPr lang="en-GB" sz="2400" b="0" dirty="0"/>
              <a:t>must be a way to read the state of the device </a:t>
            </a:r>
          </a:p>
          <a:p>
            <a:pPr lvl="1"/>
            <a:r>
              <a:rPr lang="en-GB" sz="2400" b="0" dirty="0" smtClean="0"/>
              <a:t>there must </a:t>
            </a:r>
            <a:r>
              <a:rPr lang="en-GB" sz="2400" b="0" dirty="0"/>
              <a:t>be a way to set the state at least once</a:t>
            </a:r>
            <a:r>
              <a:rPr lang="en-GB" sz="2400" b="0" dirty="0" smtClean="0"/>
              <a:t>.</a:t>
            </a:r>
          </a:p>
          <a:p>
            <a:pPr marL="457200" lvl="1" indent="0">
              <a:buNone/>
            </a:pPr>
            <a:r>
              <a:rPr lang="en-GB" sz="2400" b="0" dirty="0" smtClean="0"/>
              <a:t> </a:t>
            </a:r>
            <a:endParaRPr lang="en-US" sz="2400" b="0" dirty="0">
              <a:latin typeface="Arial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3658" y="3577031"/>
            <a:ext cx="5568328" cy="168059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5963" y="5349751"/>
            <a:ext cx="3459936" cy="128599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99063" y="5281399"/>
            <a:ext cx="2495650" cy="1422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18709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5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Latches and Flip Flop</a:t>
            </a:r>
            <a:endParaRPr lang="en-US" dirty="0"/>
          </a:p>
        </p:txBody>
      </p:sp>
      <p:sp>
        <p:nvSpPr>
          <p:cNvPr id="925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sz="2800" b="0" dirty="0" smtClean="0"/>
              <a:t>In </a:t>
            </a:r>
            <a:r>
              <a:rPr lang="en-GB" sz="2800" b="0" dirty="0"/>
              <a:t>the same way that gates are the </a:t>
            </a:r>
            <a:r>
              <a:rPr lang="en-GB" sz="2800" b="0" dirty="0" smtClean="0"/>
              <a:t>building blocks </a:t>
            </a:r>
            <a:r>
              <a:rPr lang="en-GB" sz="2800" b="0" dirty="0"/>
              <a:t>of combinatorial circuits, latches </a:t>
            </a:r>
            <a:r>
              <a:rPr lang="en-GB" sz="2800" b="0" dirty="0" smtClean="0"/>
              <a:t>and flip-flops </a:t>
            </a:r>
            <a:r>
              <a:rPr lang="en-GB" sz="2800" b="0" dirty="0"/>
              <a:t>are the building </a:t>
            </a:r>
            <a:r>
              <a:rPr lang="en-GB" sz="2800" b="0" dirty="0" smtClean="0"/>
              <a:t>blocks of </a:t>
            </a:r>
            <a:r>
              <a:rPr lang="en-GB" sz="2800" b="0" dirty="0"/>
              <a:t>sequential circuits</a:t>
            </a:r>
            <a:r>
              <a:rPr lang="en-GB" sz="2800" b="0" dirty="0" smtClean="0"/>
              <a:t>.</a:t>
            </a:r>
            <a:endParaRPr lang="en-GB" sz="2800" b="0" dirty="0"/>
          </a:p>
          <a:p>
            <a:pPr algn="just"/>
            <a:r>
              <a:rPr lang="en-GB" sz="2800" b="0" dirty="0"/>
              <a:t>While </a:t>
            </a:r>
            <a:r>
              <a:rPr lang="en-GB" sz="2800" b="0" dirty="0" smtClean="0"/>
              <a:t>gates had </a:t>
            </a:r>
            <a:r>
              <a:rPr lang="en-GB" sz="2800" b="0" dirty="0"/>
              <a:t>to </a:t>
            </a:r>
            <a:r>
              <a:rPr lang="en-GB" sz="2800" b="0" dirty="0" smtClean="0"/>
              <a:t>be built directly from transistors</a:t>
            </a:r>
            <a:r>
              <a:rPr lang="en-GB" sz="2800" b="0" dirty="0"/>
              <a:t>, latches can </a:t>
            </a:r>
            <a:r>
              <a:rPr lang="en-GB" sz="2800" b="0" dirty="0" smtClean="0"/>
              <a:t>be built </a:t>
            </a:r>
            <a:r>
              <a:rPr lang="en-GB" sz="2800" b="0" dirty="0"/>
              <a:t>from </a:t>
            </a:r>
            <a:r>
              <a:rPr lang="en-GB" sz="2800" b="0" dirty="0" smtClean="0"/>
              <a:t>gates</a:t>
            </a:r>
            <a:r>
              <a:rPr lang="en-GB" sz="2800" b="0" dirty="0"/>
              <a:t>, </a:t>
            </a:r>
            <a:r>
              <a:rPr lang="en-GB" sz="2800" b="0" dirty="0" smtClean="0"/>
              <a:t>and flip-flops can </a:t>
            </a:r>
            <a:r>
              <a:rPr lang="en-GB" sz="2800" b="0" dirty="0"/>
              <a:t>be </a:t>
            </a:r>
            <a:r>
              <a:rPr lang="en-GB" sz="2800" b="0" dirty="0" smtClean="0"/>
              <a:t>built from latches</a:t>
            </a:r>
            <a:r>
              <a:rPr lang="en-GB" sz="2800" b="0" dirty="0"/>
              <a:t>. This fact will make it somewhat easier to understand latches and flip-flops. </a:t>
            </a:r>
          </a:p>
        </p:txBody>
      </p:sp>
    </p:spTree>
    <p:extLst>
      <p:ext uri="{BB962C8B-B14F-4D97-AF65-F5344CB8AC3E}">
        <p14:creationId xmlns:p14="http://schemas.microsoft.com/office/powerpoint/2010/main" val="1006095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5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Latches and Flip Flop</a:t>
            </a:r>
            <a:endParaRPr lang="en-US" dirty="0"/>
          </a:p>
        </p:txBody>
      </p:sp>
      <p:sp>
        <p:nvSpPr>
          <p:cNvPr id="925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sz="2800" b="0" dirty="0" smtClean="0"/>
              <a:t>Both </a:t>
            </a:r>
            <a:r>
              <a:rPr lang="en-GB" sz="2800" b="0" dirty="0"/>
              <a:t>latches </a:t>
            </a:r>
            <a:r>
              <a:rPr lang="en-GB" sz="2800" b="0" dirty="0" smtClean="0"/>
              <a:t>and flip-flops are circuit elements whose output depends </a:t>
            </a:r>
            <a:r>
              <a:rPr lang="en-GB" sz="2800" b="0" dirty="0"/>
              <a:t>not only on </a:t>
            </a:r>
            <a:r>
              <a:rPr lang="en-GB" sz="2800" b="0" dirty="0" smtClean="0"/>
              <a:t>the current </a:t>
            </a:r>
            <a:r>
              <a:rPr lang="en-GB" sz="2800" b="0" dirty="0"/>
              <a:t>inputs, but  </a:t>
            </a:r>
            <a:r>
              <a:rPr lang="en-GB" sz="2800" b="0" dirty="0" smtClean="0"/>
              <a:t>also on previous </a:t>
            </a:r>
            <a:r>
              <a:rPr lang="en-GB" sz="2800" b="0" dirty="0"/>
              <a:t>inputs </a:t>
            </a:r>
            <a:r>
              <a:rPr lang="en-GB" sz="2800" b="0" dirty="0" smtClean="0"/>
              <a:t>and </a:t>
            </a:r>
            <a:r>
              <a:rPr lang="en-GB" sz="2800" b="0" dirty="0"/>
              <a:t>outputs. </a:t>
            </a:r>
            <a:r>
              <a:rPr lang="en-GB" sz="2800" b="0" dirty="0" smtClean="0"/>
              <a:t>The difference </a:t>
            </a:r>
            <a:r>
              <a:rPr lang="en-GB" sz="2800" b="0" dirty="0"/>
              <a:t>between a </a:t>
            </a:r>
            <a:r>
              <a:rPr lang="en-GB" sz="2800" b="0" dirty="0" smtClean="0"/>
              <a:t>latch and </a:t>
            </a:r>
            <a:r>
              <a:rPr lang="en-GB" sz="2800" b="0" dirty="0"/>
              <a:t>a </a:t>
            </a:r>
            <a:r>
              <a:rPr lang="en-GB" sz="2800" b="0" dirty="0" smtClean="0"/>
              <a:t>flip-flop is that </a:t>
            </a:r>
            <a:r>
              <a:rPr lang="en-GB" sz="2800" b="0" dirty="0"/>
              <a:t>a </a:t>
            </a:r>
            <a:r>
              <a:rPr lang="en-GB" sz="2800" b="0" dirty="0" smtClean="0"/>
              <a:t>latch does </a:t>
            </a:r>
            <a:r>
              <a:rPr lang="en-GB" sz="2800" b="0" dirty="0"/>
              <a:t>not have a clock </a:t>
            </a:r>
            <a:r>
              <a:rPr lang="en-GB" sz="2800" b="0" dirty="0" smtClean="0"/>
              <a:t>signal, whereas </a:t>
            </a:r>
            <a:r>
              <a:rPr lang="en-GB" sz="2800" b="0" dirty="0"/>
              <a:t>a flip-flop always does</a:t>
            </a:r>
            <a:r>
              <a:rPr lang="en-GB" sz="2800" b="0" dirty="0" smtClean="0"/>
              <a:t>.</a:t>
            </a:r>
          </a:p>
          <a:p>
            <a:pPr algn="just"/>
            <a:r>
              <a:rPr lang="en-GB" sz="2800" b="0" dirty="0">
                <a:latin typeface="Arial" pitchFamily="34" charset="0"/>
              </a:rPr>
              <a:t>Common examples of latches:</a:t>
            </a:r>
          </a:p>
          <a:p>
            <a:pPr lvl="1" algn="just"/>
            <a:r>
              <a:rPr lang="en-GB" sz="2400" b="0" dirty="0">
                <a:latin typeface="Arial" pitchFamily="34" charset="0"/>
              </a:rPr>
              <a:t>S-R latch, S-R latch, D latch (= gated D latch)</a:t>
            </a:r>
          </a:p>
          <a:p>
            <a:pPr algn="just"/>
            <a:r>
              <a:rPr lang="en-GB" sz="2800" b="0" dirty="0" smtClean="0">
                <a:latin typeface="Arial" pitchFamily="34" charset="0"/>
              </a:rPr>
              <a:t>Common </a:t>
            </a:r>
            <a:r>
              <a:rPr lang="en-GB" sz="2800" b="0" dirty="0">
                <a:latin typeface="Arial" pitchFamily="34" charset="0"/>
              </a:rPr>
              <a:t>examples of flip-flops (FF):</a:t>
            </a:r>
          </a:p>
          <a:p>
            <a:pPr lvl="1" algn="just"/>
            <a:r>
              <a:rPr lang="en-GB" sz="2400" b="0" dirty="0">
                <a:latin typeface="Arial" pitchFamily="34" charset="0"/>
              </a:rPr>
              <a:t>D-FF, D-FF with enable, Scan-FF, JK-FF, T-FF</a:t>
            </a: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2907792" y="4480560"/>
            <a:ext cx="216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52206" y="4501895"/>
            <a:ext cx="225572" cy="12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61156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0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S-R Latch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502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latin typeface="Arial" pitchFamily="34" charset="0"/>
                <a:cs typeface="Times New Roman" pitchFamily="18" charset="0"/>
              </a:rPr>
              <a:t>Circuit Design Using NOR gates</a:t>
            </a:r>
          </a:p>
          <a:p>
            <a:endParaRPr lang="en-US" sz="2800" dirty="0">
              <a:latin typeface="Arial" pitchFamily="34" charset="0"/>
              <a:cs typeface="Times New Roman" pitchFamily="18" charset="0"/>
            </a:endParaRPr>
          </a:p>
          <a:p>
            <a:endParaRPr lang="en-US" sz="2800" dirty="0">
              <a:latin typeface="Arial" pitchFamily="34" charset="0"/>
              <a:cs typeface="Times New Roman" pitchFamily="18" charset="0"/>
            </a:endParaRPr>
          </a:p>
          <a:p>
            <a:endParaRPr lang="en-US" sz="2800" dirty="0">
              <a:latin typeface="Arial" pitchFamily="34" charset="0"/>
              <a:cs typeface="Times New Roman" pitchFamily="18" charset="0"/>
            </a:endParaRPr>
          </a:p>
          <a:p>
            <a:endParaRPr lang="en-US" sz="2800" dirty="0">
              <a:latin typeface="Arial" pitchFamily="34" charset="0"/>
              <a:cs typeface="Times New Roman" pitchFamily="18" charset="0"/>
            </a:endParaRPr>
          </a:p>
          <a:p>
            <a:r>
              <a:rPr lang="en-US" sz="2400" dirty="0">
                <a:latin typeface="Arial" pitchFamily="34" charset="0"/>
                <a:cs typeface="Times New Roman" pitchFamily="18" charset="0"/>
              </a:rPr>
              <a:t>Function Table: </a:t>
            </a:r>
            <a:endParaRPr lang="en-US" sz="2400" dirty="0" smtClean="0">
              <a:latin typeface="Arial" pitchFamily="34" charset="0"/>
              <a:cs typeface="Times New Roman" pitchFamily="18" charset="0"/>
            </a:endParaRPr>
          </a:p>
          <a:p>
            <a:endParaRPr lang="en-US" sz="2400" dirty="0"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950700" name="Rectangle 428"/>
          <p:cNvSpPr>
            <a:spLocks noChangeArrowheads="1"/>
          </p:cNvSpPr>
          <p:nvPr/>
        </p:nvSpPr>
        <p:spPr bwMode="auto">
          <a:xfrm>
            <a:off x="3803655" y="5118598"/>
            <a:ext cx="23775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 dirty="0"/>
              <a:t>hold</a:t>
            </a:r>
            <a:r>
              <a:rPr lang="en-US" b="0" dirty="0" smtClean="0"/>
              <a:t>, </a:t>
            </a:r>
            <a:r>
              <a:rPr lang="en-US" b="0" dirty="0"/>
              <a:t>no change</a:t>
            </a:r>
          </a:p>
        </p:txBody>
      </p:sp>
      <p:sp>
        <p:nvSpPr>
          <p:cNvPr id="950701" name="Rectangle 429"/>
          <p:cNvSpPr>
            <a:spLocks noChangeArrowheads="1"/>
          </p:cNvSpPr>
          <p:nvPr/>
        </p:nvSpPr>
        <p:spPr bwMode="auto">
          <a:xfrm>
            <a:off x="3798527" y="5538385"/>
            <a:ext cx="98937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 dirty="0" smtClean="0"/>
              <a:t>Reset</a:t>
            </a:r>
            <a:endParaRPr lang="en-US" b="0" dirty="0"/>
          </a:p>
        </p:txBody>
      </p:sp>
      <p:sp>
        <p:nvSpPr>
          <p:cNvPr id="950702" name="Rectangle 430"/>
          <p:cNvSpPr>
            <a:spLocks noChangeArrowheads="1"/>
          </p:cNvSpPr>
          <p:nvPr/>
        </p:nvSpPr>
        <p:spPr bwMode="auto">
          <a:xfrm>
            <a:off x="3798527" y="5806925"/>
            <a:ext cx="6463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 dirty="0" smtClean="0"/>
              <a:t>Set</a:t>
            </a:r>
            <a:endParaRPr lang="en-US" b="0" dirty="0"/>
          </a:p>
        </p:txBody>
      </p:sp>
      <p:sp>
        <p:nvSpPr>
          <p:cNvPr id="950703" name="Rectangle 431"/>
          <p:cNvSpPr>
            <a:spLocks noChangeArrowheads="1"/>
          </p:cNvSpPr>
          <p:nvPr/>
        </p:nvSpPr>
        <p:spPr bwMode="auto">
          <a:xfrm>
            <a:off x="3773263" y="6206722"/>
            <a:ext cx="42497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 dirty="0" smtClean="0"/>
              <a:t>not </a:t>
            </a:r>
            <a:r>
              <a:rPr lang="en-US" b="0" dirty="0"/>
              <a:t>allowed, unstable (</a:t>
            </a:r>
            <a:r>
              <a:rPr lang="en-US" b="0" dirty="0" smtClean="0"/>
              <a:t>Q=QN)</a:t>
            </a:r>
            <a:endParaRPr lang="en-US" b="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0187" y="1804572"/>
            <a:ext cx="4035426" cy="188554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8857" y="4487747"/>
            <a:ext cx="3052193" cy="23444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9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S-R </a:t>
            </a:r>
            <a:r>
              <a:rPr lang="en-US" dirty="0"/>
              <a:t>latch</a:t>
            </a:r>
          </a:p>
        </p:txBody>
      </p:sp>
      <p:sp>
        <p:nvSpPr>
          <p:cNvPr id="969792" name="Text Box 64"/>
          <p:cNvSpPr txBox="1">
            <a:spLocks noChangeArrowheads="1"/>
          </p:cNvSpPr>
          <p:nvPr/>
        </p:nvSpPr>
        <p:spPr bwMode="auto">
          <a:xfrm>
            <a:off x="509974" y="3207465"/>
            <a:ext cx="218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+mn-cs"/>
              </a:rPr>
              <a:t>Function table:</a:t>
            </a:r>
          </a:p>
        </p:txBody>
      </p:sp>
      <p:grpSp>
        <p:nvGrpSpPr>
          <p:cNvPr id="5" name="Group 72"/>
          <p:cNvGrpSpPr>
            <a:grpSpLocks/>
          </p:cNvGrpSpPr>
          <p:nvPr/>
        </p:nvGrpSpPr>
        <p:grpSpPr bwMode="auto">
          <a:xfrm>
            <a:off x="769705" y="239483"/>
            <a:ext cx="846362" cy="278943"/>
            <a:chOff x="2566" y="168"/>
            <a:chExt cx="662" cy="0"/>
          </a:xfrm>
        </p:grpSpPr>
        <p:sp>
          <p:nvSpPr>
            <p:cNvPr id="969801" name="Line 73"/>
            <p:cNvSpPr>
              <a:spLocks noChangeShapeType="1"/>
            </p:cNvSpPr>
            <p:nvPr/>
          </p:nvSpPr>
          <p:spPr bwMode="auto">
            <a:xfrm>
              <a:off x="2566" y="168"/>
              <a:ext cx="144" cy="0"/>
            </a:xfrm>
            <a:prstGeom prst="line">
              <a:avLst/>
            </a:prstGeom>
            <a:noFill/>
            <a:ln w="28575">
              <a:solidFill>
                <a:srgbClr val="3333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+mn-cs"/>
              </a:endParaRPr>
            </a:p>
          </p:txBody>
        </p:sp>
        <p:sp>
          <p:nvSpPr>
            <p:cNvPr id="969802" name="Line 74"/>
            <p:cNvSpPr>
              <a:spLocks noChangeShapeType="1"/>
            </p:cNvSpPr>
            <p:nvPr/>
          </p:nvSpPr>
          <p:spPr bwMode="auto">
            <a:xfrm>
              <a:off x="3068" y="168"/>
              <a:ext cx="160" cy="0"/>
            </a:xfrm>
            <a:prstGeom prst="line">
              <a:avLst/>
            </a:prstGeom>
            <a:noFill/>
            <a:ln w="28575">
              <a:solidFill>
                <a:srgbClr val="3333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+mn-cs"/>
              </a:endParaRPr>
            </a:p>
          </p:txBody>
        </p:sp>
      </p:grp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0108" y="3815810"/>
            <a:ext cx="3112635" cy="2408316"/>
          </a:xfrm>
          <a:prstGeom prst="rect">
            <a:avLst/>
          </a:prstGeom>
        </p:spPr>
      </p:pic>
      <p:pic>
        <p:nvPicPr>
          <p:cNvPr id="11266" name="Picture 2" descr="http://images-mediawiki-sites.thefullwiki.org/05/2/3/9/39450932251362671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1350" y="1282647"/>
            <a:ext cx="2945697" cy="1849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15079" y="4482591"/>
            <a:ext cx="4401693" cy="646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04629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8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Clocked (NOR) S-R Latch</a:t>
            </a:r>
          </a:p>
        </p:txBody>
      </p:sp>
      <p:sp>
        <p:nvSpPr>
          <p:cNvPr id="958472" name="Freeform 8"/>
          <p:cNvSpPr>
            <a:spLocks/>
          </p:cNvSpPr>
          <p:nvPr/>
        </p:nvSpPr>
        <p:spPr bwMode="auto">
          <a:xfrm>
            <a:off x="5162550" y="3001963"/>
            <a:ext cx="134938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5" y="0"/>
              </a:cxn>
              <a:cxn ang="0">
                <a:pos x="0" y="0"/>
              </a:cxn>
            </a:cxnLst>
            <a:rect l="0" t="0" r="r" b="b"/>
            <a:pathLst>
              <a:path w="85">
                <a:moveTo>
                  <a:pt x="0" y="0"/>
                </a:moveTo>
                <a:lnTo>
                  <a:pt x="85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58503" name="Text Box 39"/>
          <p:cNvSpPr txBox="1">
            <a:spLocks noChangeArrowheads="1"/>
          </p:cNvSpPr>
          <p:nvPr/>
        </p:nvSpPr>
        <p:spPr bwMode="auto">
          <a:xfrm>
            <a:off x="657225" y="3930650"/>
            <a:ext cx="767715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28600" indent="-228600">
              <a:buFont typeface="Arial" pitchFamily="34" charset="0"/>
              <a:buChar char="•"/>
            </a:pPr>
            <a:r>
              <a:rPr lang="en-US" sz="2800" b="0" dirty="0" err="1"/>
              <a:t>Clk</a:t>
            </a:r>
            <a:r>
              <a:rPr lang="en-US" sz="2800" b="0" dirty="0"/>
              <a:t>=0: input has no effect: latch is always  in “hold” </a:t>
            </a:r>
            <a:r>
              <a:rPr lang="en-US" sz="2800" b="0" dirty="0" smtClean="0"/>
              <a:t>mode (retain its previous state)</a:t>
            </a:r>
            <a:endParaRPr lang="en-US" sz="2800" b="0" dirty="0"/>
          </a:p>
          <a:p>
            <a:pPr>
              <a:buFont typeface="Arial" pitchFamily="34" charset="0"/>
              <a:buChar char="•"/>
            </a:pPr>
            <a:endParaRPr lang="en-US" sz="2800" b="0" dirty="0" smtClean="0"/>
          </a:p>
          <a:p>
            <a:pPr>
              <a:buFont typeface="Arial" pitchFamily="34" charset="0"/>
              <a:buChar char="•"/>
            </a:pPr>
            <a:r>
              <a:rPr lang="en-US" sz="2800" b="0" dirty="0" smtClean="0"/>
              <a:t> </a:t>
            </a:r>
            <a:r>
              <a:rPr lang="en-US" sz="2800" b="0" dirty="0" err="1" smtClean="0"/>
              <a:t>Clk</a:t>
            </a:r>
            <a:r>
              <a:rPr lang="en-US" sz="2800" b="0" dirty="0" smtClean="0"/>
              <a:t>=1</a:t>
            </a:r>
            <a:r>
              <a:rPr lang="en-US" sz="2800" b="0" dirty="0"/>
              <a:t>: latch is a regular S-R latch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7011" y="1439863"/>
            <a:ext cx="3557389" cy="207168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97488" y="1439863"/>
            <a:ext cx="2547257" cy="2196548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9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 latch</a:t>
            </a:r>
            <a:endParaRPr lang="en-US" dirty="0"/>
          </a:p>
        </p:txBody>
      </p:sp>
      <p:sp>
        <p:nvSpPr>
          <p:cNvPr id="969792" name="Text Box 64"/>
          <p:cNvSpPr txBox="1">
            <a:spLocks noChangeArrowheads="1"/>
          </p:cNvSpPr>
          <p:nvPr/>
        </p:nvSpPr>
        <p:spPr bwMode="auto">
          <a:xfrm>
            <a:off x="715963" y="3506204"/>
            <a:ext cx="218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+mn-cs"/>
              </a:rPr>
              <a:t>Function table: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0108" y="1330369"/>
            <a:ext cx="4257068" cy="217583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78086" y="3822894"/>
            <a:ext cx="3733800" cy="2670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8128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9999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Unicode MS" pitchFamily="34" charset="-128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6_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9999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Unicode MS" pitchFamily="34" charset="-128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12787</TotalTime>
  <Words>1022</Words>
  <Application>Microsoft Office PowerPoint</Application>
  <PresentationFormat>On-screen Show (4:3)</PresentationFormat>
  <Paragraphs>198</Paragraphs>
  <Slides>19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 Unicode MS</vt:lpstr>
      <vt:lpstr>Arial</vt:lpstr>
      <vt:lpstr>Symbol</vt:lpstr>
      <vt:lpstr>Times New Roman</vt:lpstr>
      <vt:lpstr>TimesTen</vt:lpstr>
      <vt:lpstr>Wingdings</vt:lpstr>
      <vt:lpstr>Default Design</vt:lpstr>
      <vt:lpstr>6_Default Design</vt:lpstr>
      <vt:lpstr>Sequential Circuits</vt:lpstr>
      <vt:lpstr>Sequential Circuits</vt:lpstr>
      <vt:lpstr>Sequential Circuits</vt:lpstr>
      <vt:lpstr>Latches and Flip Flop</vt:lpstr>
      <vt:lpstr>Latches and Flip Flop</vt:lpstr>
      <vt:lpstr>S-R Latch</vt:lpstr>
      <vt:lpstr>S-R latch</vt:lpstr>
      <vt:lpstr>Clocked (NOR) S-R Latch</vt:lpstr>
      <vt:lpstr>D latch</vt:lpstr>
      <vt:lpstr>Flip-Flop</vt:lpstr>
      <vt:lpstr>Latches vs. Flip Flops</vt:lpstr>
      <vt:lpstr>Flip-Flop</vt:lpstr>
      <vt:lpstr>Flip-Flop</vt:lpstr>
      <vt:lpstr>D Flip-Flop</vt:lpstr>
      <vt:lpstr>J-K Flip-flop</vt:lpstr>
      <vt:lpstr>T Flip-flop</vt:lpstr>
      <vt:lpstr>Flip-Flop Characteristic Tables</vt:lpstr>
      <vt:lpstr>Characteristics Equation</vt:lpstr>
      <vt:lpstr>Flip-Flop Characteristic Equations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2 - Part 1 - PPT - Mano &amp; Kime - 2nd Ed</dc:title>
  <dc:creator>Kaminski &amp; Kime</dc:creator>
  <dc:description>Fall 2001 Draft</dc:description>
  <cp:lastModifiedBy>Barroon</cp:lastModifiedBy>
  <cp:revision>713</cp:revision>
  <cp:lastPrinted>1999-06-21T13:11:14Z</cp:lastPrinted>
  <dcterms:created xsi:type="dcterms:W3CDTF">2012-10-28T21:51:24Z</dcterms:created>
  <dcterms:modified xsi:type="dcterms:W3CDTF">2017-03-02T09:08:24Z</dcterms:modified>
</cp:coreProperties>
</file>